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577" r:id="rId5"/>
    <p:sldId id="256" r:id="rId6"/>
    <p:sldId id="578" r:id="rId7"/>
    <p:sldId id="580" r:id="rId8"/>
    <p:sldId id="581" r:id="rId9"/>
    <p:sldId id="584" r:id="rId10"/>
    <p:sldId id="587" r:id="rId11"/>
    <p:sldId id="588" r:id="rId12"/>
    <p:sldId id="585" r:id="rId13"/>
    <p:sldId id="591" r:id="rId14"/>
    <p:sldId id="599" r:id="rId15"/>
    <p:sldId id="594" r:id="rId16"/>
    <p:sldId id="595" r:id="rId17"/>
    <p:sldId id="592" r:id="rId18"/>
    <p:sldId id="593" r:id="rId19"/>
    <p:sldId id="589" r:id="rId20"/>
    <p:sldId id="590" r:id="rId21"/>
    <p:sldId id="597" r:id="rId22"/>
    <p:sldId id="598" r:id="rId23"/>
    <p:sldId id="582" r:id="rId24"/>
    <p:sldId id="586" r:id="rId25"/>
    <p:sldId id="583"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6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118" d="100"/>
          <a:sy n="118" d="100"/>
        </p:scale>
        <p:origin x="9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11699" cy="463408"/>
          </a:xfrm>
          <a:prstGeom prst="rect">
            <a:avLst/>
          </a:prstGeom>
        </p:spPr>
        <p:txBody>
          <a:bodyPr vert="horz" lIns="93701" tIns="46851" rIns="93701" bIns="46851" rtlCol="0"/>
          <a:lstStyle>
            <a:lvl1pPr algn="l">
              <a:defRPr sz="1200"/>
            </a:lvl1pPr>
          </a:lstStyle>
          <a:p>
            <a:endParaRPr lang="en-US"/>
          </a:p>
        </p:txBody>
      </p:sp>
      <p:sp>
        <p:nvSpPr>
          <p:cNvPr id="3" name="Date Placeholder 2"/>
          <p:cNvSpPr>
            <a:spLocks noGrp="1"/>
          </p:cNvSpPr>
          <p:nvPr>
            <p:ph type="dt" idx="1"/>
          </p:nvPr>
        </p:nvSpPr>
        <p:spPr>
          <a:xfrm>
            <a:off x="3936769" y="3"/>
            <a:ext cx="3011699" cy="463408"/>
          </a:xfrm>
          <a:prstGeom prst="rect">
            <a:avLst/>
          </a:prstGeom>
        </p:spPr>
        <p:txBody>
          <a:bodyPr vert="horz" lIns="93701" tIns="46851" rIns="93701" bIns="46851" rtlCol="0"/>
          <a:lstStyle>
            <a:lvl1pPr algn="r">
              <a:defRPr sz="1200"/>
            </a:lvl1pPr>
          </a:lstStyle>
          <a:p>
            <a:fld id="{A2FF38DE-F5ED-4C53-BEF7-992D4A852D35}" type="datetimeFigureOut">
              <a:rPr lang="en-US" smtClean="0"/>
              <a:t>5/15/2024</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3701" tIns="46851" rIns="93701" bIns="46851" rtlCol="0" anchor="ctr"/>
          <a:lstStyle/>
          <a:p>
            <a:endParaRPr lang="en-US"/>
          </a:p>
        </p:txBody>
      </p:sp>
      <p:sp>
        <p:nvSpPr>
          <p:cNvPr id="5" name="Notes Placeholder 4"/>
          <p:cNvSpPr>
            <a:spLocks noGrp="1"/>
          </p:cNvSpPr>
          <p:nvPr>
            <p:ph type="body" sz="quarter" idx="3"/>
          </p:nvPr>
        </p:nvSpPr>
        <p:spPr>
          <a:xfrm>
            <a:off x="695008" y="4444864"/>
            <a:ext cx="5560060" cy="3636705"/>
          </a:xfrm>
          <a:prstGeom prst="rect">
            <a:avLst/>
          </a:prstGeom>
        </p:spPr>
        <p:txBody>
          <a:bodyPr vert="horz" lIns="93701" tIns="46851" rIns="93701" bIns="468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2"/>
            <a:ext cx="3011699" cy="463407"/>
          </a:xfrm>
          <a:prstGeom prst="rect">
            <a:avLst/>
          </a:prstGeom>
        </p:spPr>
        <p:txBody>
          <a:bodyPr vert="horz" lIns="93701" tIns="46851" rIns="93701" bIns="46851"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2"/>
            <a:ext cx="3011699" cy="463407"/>
          </a:xfrm>
          <a:prstGeom prst="rect">
            <a:avLst/>
          </a:prstGeom>
        </p:spPr>
        <p:txBody>
          <a:bodyPr vert="horz" lIns="93701" tIns="46851" rIns="93701" bIns="46851" rtlCol="0" anchor="b"/>
          <a:lstStyle>
            <a:lvl1pPr algn="r">
              <a:defRPr sz="1200"/>
            </a:lvl1pPr>
          </a:lstStyle>
          <a:p>
            <a:fld id="{A48C0A3C-1F36-4EF8-B761-3932DEC51544}" type="slidenum">
              <a:rPr lang="en-US" smtClean="0"/>
              <a:t>‹#›</a:t>
            </a:fld>
            <a:endParaRPr lang="en-US"/>
          </a:p>
        </p:txBody>
      </p:sp>
    </p:spTree>
    <p:extLst>
      <p:ext uri="{BB962C8B-B14F-4D97-AF65-F5344CB8AC3E}">
        <p14:creationId xmlns:p14="http://schemas.microsoft.com/office/powerpoint/2010/main" val="79624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222666-1F68-4D89-9F60-9C57B17C379A}" type="slidenum">
              <a:rPr lang="en-US" smtClean="0"/>
              <a:pPr>
                <a:defRPr/>
              </a:pPr>
              <a:t>‹#›</a:t>
            </a:fld>
            <a:endParaRPr lang="en-US" dirty="0"/>
          </a:p>
        </p:txBody>
      </p:sp>
    </p:spTree>
    <p:extLst>
      <p:ext uri="{BB962C8B-B14F-4D97-AF65-F5344CB8AC3E}">
        <p14:creationId xmlns:p14="http://schemas.microsoft.com/office/powerpoint/2010/main" val="94776926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75F9D7-0251-4D41-A1FF-92D1B883EB32}" type="slidenum">
              <a:rPr lang="en-US" smtClean="0"/>
              <a:pPr>
                <a:defRPr/>
              </a:pPr>
              <a:t>‹#›</a:t>
            </a:fld>
            <a:endParaRPr lang="en-US" dirty="0"/>
          </a:p>
        </p:txBody>
      </p:sp>
    </p:spTree>
    <p:extLst>
      <p:ext uri="{BB962C8B-B14F-4D97-AF65-F5344CB8AC3E}">
        <p14:creationId xmlns:p14="http://schemas.microsoft.com/office/powerpoint/2010/main" val="204632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75F9D7-0251-4D41-A1FF-92D1B883EB32}" type="slidenum">
              <a:rPr lang="en-US" smtClean="0"/>
              <a:pPr>
                <a:defRPr/>
              </a:pPr>
              <a:t>‹#›</a:t>
            </a:fld>
            <a:endParaRPr lang="en-US" dirty="0"/>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130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75F9D7-0251-4D41-A1FF-92D1B883EB32}" type="slidenum">
              <a:rPr lang="en-US" smtClean="0"/>
              <a:pPr>
                <a:defRPr/>
              </a:pPr>
              <a:t>‹#›</a:t>
            </a:fld>
            <a:endParaRPr lang="en-US" dirty="0"/>
          </a:p>
        </p:txBody>
      </p:sp>
    </p:spTree>
    <p:extLst>
      <p:ext uri="{BB962C8B-B14F-4D97-AF65-F5344CB8AC3E}">
        <p14:creationId xmlns:p14="http://schemas.microsoft.com/office/powerpoint/2010/main" val="3773612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75F9D7-0251-4D41-A1FF-92D1B883EB32}" type="slidenum">
              <a:rPr lang="en-US" smtClean="0"/>
              <a:pPr>
                <a:defRPr/>
              </a:pPr>
              <a:t>‹#›</a:t>
            </a:fld>
            <a:endParaRPr lang="en-US" dirty="0"/>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970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75F9D7-0251-4D41-A1FF-92D1B883EB32}" type="slidenum">
              <a:rPr lang="en-US" smtClean="0"/>
              <a:pPr>
                <a:defRPr/>
              </a:pPr>
              <a:t>‹#›</a:t>
            </a:fld>
            <a:endParaRPr lang="en-US" dirty="0"/>
          </a:p>
        </p:txBody>
      </p:sp>
    </p:spTree>
    <p:extLst>
      <p:ext uri="{BB962C8B-B14F-4D97-AF65-F5344CB8AC3E}">
        <p14:creationId xmlns:p14="http://schemas.microsoft.com/office/powerpoint/2010/main" val="1878473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346BB5E-A7FD-45F9-ABEB-98512EAF290F}" type="slidenum">
              <a:rPr lang="en-US" smtClean="0"/>
              <a:pPr>
                <a:defRPr/>
              </a:pPr>
              <a:t>‹#›</a:t>
            </a:fld>
            <a:endParaRPr lang="en-US" dirty="0"/>
          </a:p>
        </p:txBody>
      </p:sp>
    </p:spTree>
    <p:extLst>
      <p:ext uri="{BB962C8B-B14F-4D97-AF65-F5344CB8AC3E}">
        <p14:creationId xmlns:p14="http://schemas.microsoft.com/office/powerpoint/2010/main" val="1440057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667F66-FB2C-4D0C-8E9D-B6FDB31FEF69}" type="slidenum">
              <a:rPr lang="en-US" smtClean="0"/>
              <a:pPr>
                <a:defRPr/>
              </a:pPr>
              <a:t>‹#›</a:t>
            </a:fld>
            <a:endParaRPr lang="en-US" dirty="0"/>
          </a:p>
        </p:txBody>
      </p:sp>
    </p:spTree>
    <p:extLst>
      <p:ext uri="{BB962C8B-B14F-4D97-AF65-F5344CB8AC3E}">
        <p14:creationId xmlns:p14="http://schemas.microsoft.com/office/powerpoint/2010/main" val="47491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828802"/>
            <a:ext cx="10972800" cy="43021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FDAEFF-604E-4DA4-9C6E-8FFF1C10BF3F}" type="slidenum">
              <a:rPr lang="en-US"/>
              <a:pPr>
                <a:defRPr/>
              </a:pPr>
              <a:t>‹#›</a:t>
            </a:fld>
            <a:endParaRPr lang="en-US" dirty="0"/>
          </a:p>
        </p:txBody>
      </p:sp>
    </p:spTree>
    <p:extLst>
      <p:ext uri="{BB962C8B-B14F-4D97-AF65-F5344CB8AC3E}">
        <p14:creationId xmlns:p14="http://schemas.microsoft.com/office/powerpoint/2010/main" val="37435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F8D613B-D04D-4E8C-953D-F220A3B6CC68}" type="slidenum">
              <a:rPr lang="en-US" smtClean="0"/>
              <a:pPr>
                <a:defRPr/>
              </a:pPr>
              <a:t>‹#›</a:t>
            </a:fld>
            <a:endParaRPr lang="en-US" dirty="0"/>
          </a:p>
        </p:txBody>
      </p:sp>
    </p:spTree>
    <p:extLst>
      <p:ext uri="{BB962C8B-B14F-4D97-AF65-F5344CB8AC3E}">
        <p14:creationId xmlns:p14="http://schemas.microsoft.com/office/powerpoint/2010/main" val="272666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A84D95-9246-41DF-BF0A-36FEDAD9654F}" type="slidenum">
              <a:rPr lang="en-US" smtClean="0"/>
              <a:pPr>
                <a:defRPr/>
              </a:pPr>
              <a:t>‹#›</a:t>
            </a:fld>
            <a:endParaRPr lang="en-US" dirty="0"/>
          </a:p>
        </p:txBody>
      </p:sp>
    </p:spTree>
    <p:extLst>
      <p:ext uri="{BB962C8B-B14F-4D97-AF65-F5344CB8AC3E}">
        <p14:creationId xmlns:p14="http://schemas.microsoft.com/office/powerpoint/2010/main" val="7497547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DAB7F10-377E-41B3-A423-529C23386203}" type="slidenum">
              <a:rPr lang="en-US" smtClean="0"/>
              <a:pPr>
                <a:defRPr/>
              </a:pPr>
              <a:t>‹#›</a:t>
            </a:fld>
            <a:endParaRPr lang="en-US" dirty="0"/>
          </a:p>
        </p:txBody>
      </p:sp>
    </p:spTree>
    <p:extLst>
      <p:ext uri="{BB962C8B-B14F-4D97-AF65-F5344CB8AC3E}">
        <p14:creationId xmlns:p14="http://schemas.microsoft.com/office/powerpoint/2010/main" val="241152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37E35D1-0FD7-4842-AC20-BB643EF23F3B}" type="slidenum">
              <a:rPr lang="en-US" smtClean="0"/>
              <a:pPr>
                <a:defRPr/>
              </a:pPr>
              <a:t>‹#›</a:t>
            </a:fld>
            <a:endParaRPr lang="en-US" dirty="0"/>
          </a:p>
        </p:txBody>
      </p:sp>
    </p:spTree>
    <p:extLst>
      <p:ext uri="{BB962C8B-B14F-4D97-AF65-F5344CB8AC3E}">
        <p14:creationId xmlns:p14="http://schemas.microsoft.com/office/powerpoint/2010/main" val="219969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BFB93E1-DF74-48D3-81C6-22852D68A16D}" type="slidenum">
              <a:rPr lang="en-US" smtClean="0"/>
              <a:pPr>
                <a:defRPr/>
              </a:pPr>
              <a:t>‹#›</a:t>
            </a:fld>
            <a:endParaRPr lang="en-US" dirty="0"/>
          </a:p>
        </p:txBody>
      </p:sp>
    </p:spTree>
    <p:extLst>
      <p:ext uri="{BB962C8B-B14F-4D97-AF65-F5344CB8AC3E}">
        <p14:creationId xmlns:p14="http://schemas.microsoft.com/office/powerpoint/2010/main" val="264922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8E3086E-1455-4E5B-AC46-7B28B98734D5}" type="slidenum">
              <a:rPr lang="en-US" smtClean="0"/>
              <a:pPr>
                <a:defRPr/>
              </a:pPr>
              <a:t>‹#›</a:t>
            </a:fld>
            <a:endParaRPr lang="en-US" dirty="0"/>
          </a:p>
        </p:txBody>
      </p:sp>
    </p:spTree>
    <p:extLst>
      <p:ext uri="{BB962C8B-B14F-4D97-AF65-F5344CB8AC3E}">
        <p14:creationId xmlns:p14="http://schemas.microsoft.com/office/powerpoint/2010/main" val="299083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2CF99E3-138B-4EB3-A506-1CDD672A7895}" type="slidenum">
              <a:rPr lang="en-US" smtClean="0"/>
              <a:pPr>
                <a:defRPr/>
              </a:pPr>
              <a:t>‹#›</a:t>
            </a:fld>
            <a:endParaRPr lang="en-US" dirty="0"/>
          </a:p>
        </p:txBody>
      </p:sp>
    </p:spTree>
    <p:extLst>
      <p:ext uri="{BB962C8B-B14F-4D97-AF65-F5344CB8AC3E}">
        <p14:creationId xmlns:p14="http://schemas.microsoft.com/office/powerpoint/2010/main" val="42417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B47E21E-66C4-4286-ACD2-2E6232BF08F5}" type="slidenum">
              <a:rPr lang="en-US" smtClean="0"/>
              <a:pPr>
                <a:defRPr/>
              </a:pPr>
              <a:t>‹#›</a:t>
            </a:fld>
            <a:endParaRPr lang="en-US" dirty="0"/>
          </a:p>
        </p:txBody>
      </p:sp>
    </p:spTree>
    <p:extLst>
      <p:ext uri="{BB962C8B-B14F-4D97-AF65-F5344CB8AC3E}">
        <p14:creationId xmlns:p14="http://schemas.microsoft.com/office/powerpoint/2010/main" val="217486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pPr>
              <a:defRPr/>
            </a:pPr>
            <a:fld id="{0E75F9D7-0251-4D41-A1FF-92D1B883EB32}" type="slidenum">
              <a:rPr lang="en-US" smtClean="0"/>
              <a:pPr>
                <a:defRPr/>
              </a:pPr>
              <a:t>‹#›</a:t>
            </a:fld>
            <a:endParaRPr lang="en-US" dirty="0"/>
          </a:p>
        </p:txBody>
      </p:sp>
    </p:spTree>
    <p:extLst>
      <p:ext uri="{BB962C8B-B14F-4D97-AF65-F5344CB8AC3E}">
        <p14:creationId xmlns:p14="http://schemas.microsoft.com/office/powerpoint/2010/main" val="3761858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71502" y="0"/>
            <a:ext cx="542049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  WELCOME</a:t>
            </a:r>
          </a:p>
        </p:txBody>
      </p:sp>
      <p:grpSp>
        <p:nvGrpSpPr>
          <p:cNvPr id="11" name="Group 10"/>
          <p:cNvGrpSpPr/>
          <p:nvPr/>
        </p:nvGrpSpPr>
        <p:grpSpPr>
          <a:xfrm>
            <a:off x="2778541" y="5272817"/>
            <a:ext cx="7411720" cy="92710"/>
            <a:chOff x="2568574" y="4262157"/>
            <a:chExt cx="7411720" cy="92710"/>
          </a:xfrm>
        </p:grpSpPr>
        <p:sp>
          <p:nvSpPr>
            <p:cNvPr id="12" name="Rectangle 11"/>
            <p:cNvSpPr/>
            <p:nvPr/>
          </p:nvSpPr>
          <p:spPr>
            <a:xfrm>
              <a:off x="2568574" y="4286287"/>
              <a:ext cx="629412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8771889" y="4262157"/>
              <a:ext cx="1208405" cy="92710"/>
            </a:xfrm>
            <a:prstGeom prst="rect">
              <a:avLst/>
            </a:prstGeom>
            <a:solidFill>
              <a:srgbClr val="1C6B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Subtitle 2">
            <a:extLst>
              <a:ext uri="{FF2B5EF4-FFF2-40B4-BE49-F238E27FC236}">
                <a16:creationId xmlns:a16="http://schemas.microsoft.com/office/drawing/2014/main" id="{DB55F5CC-415A-D64B-DFCA-FAE00CBB6A2C}"/>
              </a:ext>
            </a:extLst>
          </p:cNvPr>
          <p:cNvSpPr>
            <a:spLocks noGrp="1"/>
          </p:cNvSpPr>
          <p:nvPr>
            <p:ph type="subTitle" idx="1"/>
          </p:nvPr>
        </p:nvSpPr>
        <p:spPr>
          <a:xfrm>
            <a:off x="1776599" y="5464661"/>
            <a:ext cx="8413662" cy="408584"/>
          </a:xfrm>
        </p:spPr>
        <p:txBody>
          <a:bodyPr>
            <a:noAutofit/>
          </a:bodyPr>
          <a:lstStyle/>
          <a:p>
            <a:r>
              <a:rPr lang="en-US" sz="3600" spc="300" dirty="0">
                <a:solidFill>
                  <a:schemeClr val="tx1"/>
                </a:solidFill>
                <a:latin typeface="Oswald Regular" panose="02000503000000000000" pitchFamily="2" charset="0"/>
              </a:rPr>
              <a:t>MAY 1</a:t>
            </a:r>
            <a:r>
              <a:rPr lang="es-MX" sz="3600" spc="300" dirty="0">
                <a:solidFill>
                  <a:schemeClr val="tx1"/>
                </a:solidFill>
                <a:latin typeface="Oswald Regular" panose="02000503000000000000" pitchFamily="2" charset="0"/>
              </a:rPr>
              <a:t>5, </a:t>
            </a:r>
            <a:r>
              <a:rPr lang="en-US" sz="3600" spc="300" dirty="0">
                <a:solidFill>
                  <a:schemeClr val="tx1"/>
                </a:solidFill>
                <a:latin typeface="Oswald Regular" panose="02000503000000000000" pitchFamily="2" charset="0"/>
              </a:rPr>
              <a:t>202</a:t>
            </a:r>
            <a:r>
              <a:rPr lang="es-MX" sz="3600" spc="300" dirty="0">
                <a:solidFill>
                  <a:schemeClr val="tx1"/>
                </a:solidFill>
                <a:latin typeface="Oswald Regular" panose="02000503000000000000" pitchFamily="2" charset="0"/>
              </a:rPr>
              <a:t>4</a:t>
            </a:r>
            <a:endParaRPr lang="en-US" sz="3600" spc="300" dirty="0">
              <a:solidFill>
                <a:schemeClr val="tx1"/>
              </a:solidFill>
              <a:latin typeface="Oswald Regular" panose="02000503000000000000" pitchFamily="2" charset="0"/>
            </a:endParaRP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text&#10;&#10;Description automatically generated with low confidence">
            <a:extLst>
              <a:ext uri="{FF2B5EF4-FFF2-40B4-BE49-F238E27FC236}">
                <a16:creationId xmlns:a16="http://schemas.microsoft.com/office/drawing/2014/main" id="{61BD84A7-0892-A8FA-2AF3-9725F085DAE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818"/>
          <a:stretch/>
        </p:blipFill>
        <p:spPr>
          <a:xfrm>
            <a:off x="972154" y="629975"/>
            <a:ext cx="2409530" cy="1056788"/>
          </a:xfrm>
          <a:prstGeom prst="rect">
            <a:avLst/>
          </a:prstGeom>
        </p:spPr>
      </p:pic>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3"/>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2" name="Rectangle 1">
            <a:extLst>
              <a:ext uri="{FF2B5EF4-FFF2-40B4-BE49-F238E27FC236}">
                <a16:creationId xmlns:a16="http://schemas.microsoft.com/office/drawing/2014/main" id="{0015B835-510D-BB6A-757F-FA6FA550CEE4}"/>
              </a:ext>
            </a:extLst>
          </p:cNvPr>
          <p:cNvSpPr/>
          <p:nvPr/>
        </p:nvSpPr>
        <p:spPr>
          <a:xfrm>
            <a:off x="1884185" y="2189777"/>
            <a:ext cx="7992028" cy="3539430"/>
          </a:xfrm>
          <a:prstGeom prst="rect">
            <a:avLst/>
          </a:prstGeom>
        </p:spPr>
        <p:txBody>
          <a:bodyPr wrap="square">
            <a:spAutoFit/>
          </a:bodyPr>
          <a:lstStyle/>
          <a:p>
            <a:pPr algn="ctr"/>
            <a:r>
              <a:rPr lang="en-US" sz="60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rPr>
              <a:t>CITIZEN DEVELOPMENT AND ENRICHMENT COMMITTEE MEETING</a:t>
            </a:r>
          </a:p>
          <a:p>
            <a:pPr algn="ctr"/>
            <a:endParaRPr lang="en-US" sz="4400" b="1" cap="all" dirty="0">
              <a:solidFill>
                <a:srgbClr val="C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2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28122" y="0"/>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5B</a:t>
            </a: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5" name="TextBox 4">
            <a:extLst>
              <a:ext uri="{FF2B5EF4-FFF2-40B4-BE49-F238E27FC236}">
                <a16:creationId xmlns:a16="http://schemas.microsoft.com/office/drawing/2014/main" id="{DD4C5A10-6359-3244-0596-139D6CC6D654}"/>
              </a:ext>
            </a:extLst>
          </p:cNvPr>
          <p:cNvSpPr txBox="1"/>
          <p:nvPr/>
        </p:nvSpPr>
        <p:spPr>
          <a:xfrm>
            <a:off x="655216" y="672218"/>
            <a:ext cx="11309805" cy="5513561"/>
          </a:xfrm>
          <a:prstGeom prst="rect">
            <a:avLst/>
          </a:prstGeom>
          <a:noFill/>
        </p:spPr>
        <p:txBody>
          <a:bodyPr wrap="square" rtlCol="0">
            <a:spAutoFit/>
          </a:bodyPr>
          <a:lstStyle/>
          <a:p>
            <a:pPr marL="0" marR="0" algn="just">
              <a:lnSpc>
                <a:spcPct val="107000"/>
              </a:lnSpc>
              <a:spcBef>
                <a:spcPts val="0"/>
              </a:spcBef>
              <a:spcAft>
                <a:spcPts val="800"/>
              </a:spcAft>
            </a:pPr>
            <a:r>
              <a:rPr lang="en-US" sz="4800" b="1" dirty="0">
                <a:effectLst/>
                <a:latin typeface="Oswald" panose="02000303000000000000" pitchFamily="2" charset="0"/>
                <a:ea typeface="Calibri" panose="020F0502020204030204" pitchFamily="34" charset="0"/>
                <a:cs typeface="Times New Roman" panose="02020603050405020304" pitchFamily="18" charset="0"/>
              </a:rPr>
              <a:t>Seaside Holiday Lights</a:t>
            </a:r>
          </a:p>
          <a:p>
            <a:pPr marL="342900" marR="0" indent="-342900" algn="just">
              <a:lnSpc>
                <a:spcPct val="107000"/>
              </a:lnSpc>
              <a:spcBef>
                <a:spcPts val="0"/>
              </a:spcBef>
              <a:spcAft>
                <a:spcPts val="800"/>
              </a:spcAft>
              <a:buFont typeface="Arial" panose="020B0604020202020204" pitchFamily="34" charset="0"/>
              <a:buChar char="•"/>
            </a:pPr>
            <a:r>
              <a:rPr lang="en-US" sz="2800" dirty="0">
                <a:latin typeface="Oswald" panose="02000303000000000000" pitchFamily="2" charset="0"/>
                <a:ea typeface="Calibri" panose="020F0502020204030204" pitchFamily="34" charset="0"/>
                <a:cs typeface="Times New Roman" panose="02020603050405020304" pitchFamily="18" charset="0"/>
              </a:rPr>
              <a:t>A</a:t>
            </a:r>
            <a:r>
              <a:rPr lang="en-US" sz="2800" dirty="0">
                <a:effectLst/>
                <a:latin typeface="Oswald" panose="02000303000000000000" pitchFamily="2" charset="0"/>
                <a:ea typeface="Calibri" panose="020F0502020204030204" pitchFamily="34" charset="0"/>
                <a:cs typeface="Times New Roman" panose="02020603050405020304" pitchFamily="18" charset="0"/>
              </a:rPr>
              <a:t>nnual neighborhood coordinated light display is </a:t>
            </a:r>
            <a:r>
              <a:rPr lang="en-US" sz="2800" b="1" dirty="0">
                <a:effectLst/>
                <a:latin typeface="Oswald" panose="02000303000000000000" pitchFamily="2" charset="0"/>
                <a:ea typeface="Calibri" panose="020F0502020204030204" pitchFamily="34" charset="0"/>
                <a:cs typeface="Times New Roman" panose="02020603050405020304" pitchFamily="18" charset="0"/>
              </a:rPr>
              <a:t>not a city-sponsored nor a city-sanctioned event. </a:t>
            </a:r>
          </a:p>
          <a:p>
            <a:pPr marL="342900" marR="0" indent="-342900" algn="just">
              <a:lnSpc>
                <a:spcPct val="107000"/>
              </a:lnSpc>
              <a:spcBef>
                <a:spcPts val="0"/>
              </a:spcBef>
              <a:spcAft>
                <a:spcPts val="800"/>
              </a:spcAft>
              <a:buFont typeface="Arial" panose="020B0604020202020204" pitchFamily="34" charset="0"/>
              <a:buChar char="•"/>
            </a:pPr>
            <a:r>
              <a:rPr lang="en-US" sz="2800" dirty="0">
                <a:latin typeface="Oswald" panose="02000303000000000000" pitchFamily="2" charset="0"/>
                <a:ea typeface="Calibri" panose="020F0502020204030204" pitchFamily="34" charset="0"/>
                <a:cs typeface="Times New Roman" panose="02020603050405020304" pitchFamily="18" charset="0"/>
              </a:rPr>
              <a:t>E</a:t>
            </a:r>
            <a:r>
              <a:rPr lang="en-US" sz="2800" dirty="0">
                <a:effectLst/>
                <a:latin typeface="Oswald" panose="02000303000000000000" pitchFamily="2" charset="0"/>
                <a:ea typeface="Calibri" panose="020F0502020204030204" pitchFamily="34" charset="0"/>
                <a:cs typeface="Times New Roman" panose="02020603050405020304" pitchFamily="18" charset="0"/>
              </a:rPr>
              <a:t>vent has </a:t>
            </a:r>
            <a:r>
              <a:rPr lang="en-US" sz="2800" b="1" dirty="0">
                <a:effectLst/>
                <a:latin typeface="Oswald" panose="02000303000000000000" pitchFamily="2" charset="0"/>
                <a:ea typeface="Calibri" panose="020F0502020204030204" pitchFamily="34" charset="0"/>
                <a:cs typeface="Times New Roman" panose="02020603050405020304" pitchFamily="18" charset="0"/>
              </a:rPr>
              <a:t>attracted large crowds</a:t>
            </a:r>
            <a:r>
              <a:rPr lang="en-US" sz="2800" dirty="0">
                <a:effectLst/>
                <a:latin typeface="Oswald" panose="02000303000000000000" pitchFamily="2" charset="0"/>
                <a:ea typeface="Calibri" panose="020F0502020204030204" pitchFamily="34" charset="0"/>
                <a:cs typeface="Times New Roman" panose="02020603050405020304" pitchFamily="18" charset="0"/>
              </a:rPr>
              <a:t> and has created potential safety hazards. </a:t>
            </a:r>
          </a:p>
          <a:p>
            <a:pPr marL="342900" marR="0" indent="-342900" algn="just">
              <a:lnSpc>
                <a:spcPct val="107000"/>
              </a:lnSpc>
              <a:spcBef>
                <a:spcPts val="0"/>
              </a:spcBef>
              <a:spcAft>
                <a:spcPts val="800"/>
              </a:spcAft>
              <a:buFont typeface="Arial" panose="020B0604020202020204" pitchFamily="34" charset="0"/>
              <a:buChar char="•"/>
            </a:pPr>
            <a:r>
              <a:rPr lang="en-US" sz="2800" dirty="0">
                <a:effectLst/>
                <a:latin typeface="Oswald" panose="02000303000000000000" pitchFamily="2" charset="0"/>
                <a:ea typeface="Calibri" panose="020F0502020204030204" pitchFamily="34" charset="0"/>
                <a:cs typeface="Times New Roman" panose="02020603050405020304" pitchFamily="18" charset="0"/>
              </a:rPr>
              <a:t>Last year the event was </a:t>
            </a:r>
            <a:r>
              <a:rPr lang="en-US" sz="2800" b="1" dirty="0">
                <a:effectLst/>
                <a:latin typeface="Oswald" panose="02000303000000000000" pitchFamily="2" charset="0"/>
                <a:ea typeface="Calibri" panose="020F0502020204030204" pitchFamily="34" charset="0"/>
                <a:cs typeface="Times New Roman" panose="02020603050405020304" pitchFamily="18" charset="0"/>
              </a:rPr>
              <a:t>advertised on local radio stations, websites, and the broadcast news </a:t>
            </a:r>
            <a:r>
              <a:rPr lang="en-US" sz="2800" dirty="0">
                <a:effectLst/>
                <a:latin typeface="Oswald" panose="02000303000000000000" pitchFamily="2" charset="0"/>
                <a:ea typeface="Calibri" panose="020F0502020204030204" pitchFamily="34" charset="0"/>
                <a:cs typeface="Times New Roman" panose="02020603050405020304" pitchFamily="18" charset="0"/>
              </a:rPr>
              <a:t>because of its long-time tradition and growing popularity. No formal advertising was done by the City or the residents.</a:t>
            </a:r>
          </a:p>
          <a:p>
            <a:pPr marL="342900" marR="0" indent="-342900" algn="just">
              <a:lnSpc>
                <a:spcPct val="107000"/>
              </a:lnSpc>
              <a:spcBef>
                <a:spcPts val="0"/>
              </a:spcBef>
              <a:spcAft>
                <a:spcPts val="800"/>
              </a:spcAft>
              <a:buFont typeface="Arial" panose="020B0604020202020204" pitchFamily="34" charset="0"/>
              <a:buChar char="•"/>
            </a:pPr>
            <a:r>
              <a:rPr lang="en-US" sz="2800" dirty="0">
                <a:effectLst/>
                <a:latin typeface="Oswald" panose="02000303000000000000" pitchFamily="2" charset="0"/>
                <a:ea typeface="Calibri" panose="020F0502020204030204" pitchFamily="34" charset="0"/>
                <a:cs typeface="Times New Roman" panose="02020603050405020304" pitchFamily="18" charset="0"/>
              </a:rPr>
              <a:t>Although this is not a City event, the City of Torrance does have an obligation to address </a:t>
            </a:r>
            <a:r>
              <a:rPr lang="en-US" sz="2800" b="1" dirty="0">
                <a:effectLst/>
                <a:latin typeface="Oswald" panose="02000303000000000000" pitchFamily="2" charset="0"/>
                <a:ea typeface="Calibri" panose="020F0502020204030204" pitchFamily="34" charset="0"/>
                <a:cs typeface="Times New Roman" panose="02020603050405020304" pitchFamily="18" charset="0"/>
              </a:rPr>
              <a:t>public safety concerns. </a:t>
            </a:r>
          </a:p>
          <a:p>
            <a:pPr marL="285750" marR="0" indent="-285750" algn="just">
              <a:lnSpc>
                <a:spcPct val="107000"/>
              </a:lnSpc>
              <a:spcBef>
                <a:spcPts val="0"/>
              </a:spcBef>
              <a:spcAft>
                <a:spcPts val="800"/>
              </a:spcAft>
              <a:buFont typeface="Arial" panose="020B0604020202020204" pitchFamily="34" charset="0"/>
              <a:buChar char="•"/>
            </a:pPr>
            <a:r>
              <a:rPr lang="en-US" sz="2800" b="1" dirty="0">
                <a:effectLst/>
                <a:latin typeface="Oswald" panose="02000303000000000000" pitchFamily="2" charset="0"/>
                <a:ea typeface="Calibri" panose="020F0502020204030204" pitchFamily="34" charset="0"/>
                <a:cs typeface="Times New Roman" panose="02020603050405020304" pitchFamily="18" charset="0"/>
              </a:rPr>
              <a:t>Since 2018 the City has appropriated resources</a:t>
            </a:r>
            <a:r>
              <a:rPr lang="en-US" sz="2800" dirty="0">
                <a:effectLst/>
                <a:latin typeface="Oswald" panose="02000303000000000000" pitchFamily="2" charset="0"/>
                <a:ea typeface="Calibri" panose="020F0502020204030204" pitchFamily="34" charset="0"/>
                <a:cs typeface="Times New Roman" panose="02020603050405020304" pitchFamily="18" charset="0"/>
              </a:rPr>
              <a:t> to address the concerns. </a:t>
            </a:r>
          </a:p>
        </p:txBody>
      </p:sp>
    </p:spTree>
    <p:extLst>
      <p:ext uri="{BB962C8B-B14F-4D97-AF65-F5344CB8AC3E}">
        <p14:creationId xmlns:p14="http://schemas.microsoft.com/office/powerpoint/2010/main" val="169369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28122" y="0"/>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5B</a:t>
            </a: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5" name="TextBox 4">
            <a:extLst>
              <a:ext uri="{FF2B5EF4-FFF2-40B4-BE49-F238E27FC236}">
                <a16:creationId xmlns:a16="http://schemas.microsoft.com/office/drawing/2014/main" id="{DD4C5A10-6359-3244-0596-139D6CC6D654}"/>
              </a:ext>
            </a:extLst>
          </p:cNvPr>
          <p:cNvSpPr txBox="1"/>
          <p:nvPr/>
        </p:nvSpPr>
        <p:spPr>
          <a:xfrm>
            <a:off x="832204" y="233372"/>
            <a:ext cx="11215991" cy="5979586"/>
          </a:xfrm>
          <a:prstGeom prst="rect">
            <a:avLst/>
          </a:prstGeom>
          <a:noFill/>
        </p:spPr>
        <p:txBody>
          <a:bodyPr wrap="square" rtlCol="0">
            <a:spAutoFit/>
          </a:bodyPr>
          <a:lstStyle/>
          <a:p>
            <a:pPr marL="0" marR="0" fontAlgn="base" hangingPunct="0">
              <a:lnSpc>
                <a:spcPct val="107000"/>
              </a:lnSpc>
              <a:spcBef>
                <a:spcPts val="0"/>
              </a:spcBef>
              <a:spcAft>
                <a:spcPts val="0"/>
              </a:spcAft>
            </a:pPr>
            <a:r>
              <a:rPr lang="en-US" sz="3600" b="1" dirty="0">
                <a:latin typeface="Oswald" panose="02000303000000000000" pitchFamily="2" charset="0"/>
                <a:ea typeface="Times New Roman" panose="02020603050405020304" pitchFamily="18" charset="0"/>
                <a:cs typeface="Times New Roman" panose="02020603050405020304" pitchFamily="18" charset="0"/>
              </a:rPr>
              <a:t>A</a:t>
            </a:r>
            <a:r>
              <a:rPr lang="en-US" sz="3600" b="1" dirty="0">
                <a:effectLst/>
                <a:latin typeface="Oswald" panose="02000303000000000000" pitchFamily="2" charset="0"/>
                <a:ea typeface="Times New Roman" panose="02020603050405020304" pitchFamily="18" charset="0"/>
                <a:cs typeface="Times New Roman" panose="02020603050405020304" pitchFamily="18" charset="0"/>
              </a:rPr>
              <a:t>nticipated Resources </a:t>
            </a:r>
          </a:p>
          <a:p>
            <a:pPr marL="0" marR="0" fontAlgn="base" hangingPunct="0">
              <a:lnSpc>
                <a:spcPct val="107000"/>
              </a:lnSpc>
              <a:spcBef>
                <a:spcPts val="0"/>
              </a:spcBef>
              <a:spcAft>
                <a:spcPts val="0"/>
              </a:spcAft>
            </a:pPr>
            <a:r>
              <a:rPr lang="en-US" sz="3600" b="1" dirty="0">
                <a:effectLst/>
                <a:latin typeface="Oswald" panose="02000303000000000000" pitchFamily="2" charset="0"/>
                <a:ea typeface="Times New Roman" panose="02020603050405020304" pitchFamily="18" charset="0"/>
                <a:cs typeface="Times New Roman" panose="02020603050405020304" pitchFamily="18" charset="0"/>
              </a:rPr>
              <a:t>for 2024 </a:t>
            </a:r>
          </a:p>
          <a:p>
            <a:pPr marL="0" marR="0" fontAlgn="base" hangingPunct="0">
              <a:lnSpc>
                <a:spcPct val="107000"/>
              </a:lnSpc>
              <a:spcBef>
                <a:spcPts val="0"/>
              </a:spcBef>
              <a:spcAft>
                <a:spcPts val="0"/>
              </a:spcAft>
            </a:pPr>
            <a:endParaRPr lang="en-US" sz="3600" b="1" dirty="0">
              <a:effectLst/>
              <a:latin typeface="Oswald" panose="02000303000000000000" pitchFamily="2" charset="0"/>
              <a:ea typeface="Times New Roman" panose="02020603050405020304" pitchFamily="18" charset="0"/>
              <a:cs typeface="Times New Roman" panose="02020603050405020304" pitchFamily="18" charset="0"/>
            </a:endParaRPr>
          </a:p>
          <a:p>
            <a:pPr marL="342900" marR="0" indent="-342900" fontAlgn="base" hangingPunct="0">
              <a:lnSpc>
                <a:spcPct val="107000"/>
              </a:lnSpc>
              <a:spcBef>
                <a:spcPts val="0"/>
              </a:spcBef>
              <a:spcAft>
                <a:spcPts val="0"/>
              </a:spcAft>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Temporary no stopping signs.</a:t>
            </a:r>
          </a:p>
          <a:p>
            <a:pPr marL="342900" marR="0" indent="-342900" fontAlgn="base" hangingPunct="0">
              <a:lnSpc>
                <a:spcPct val="107000"/>
              </a:lnSpc>
              <a:spcBef>
                <a:spcPts val="0"/>
              </a:spcBef>
              <a:spcAft>
                <a:spcPts val="0"/>
              </a:spcAft>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Posting of holiday directional signs.</a:t>
            </a:r>
          </a:p>
          <a:p>
            <a:pPr marL="342900" marR="0" indent="-342900" fontAlgn="base" hangingPunct="0">
              <a:lnSpc>
                <a:spcPct val="107000"/>
              </a:lnSpc>
              <a:spcBef>
                <a:spcPts val="0"/>
              </a:spcBef>
              <a:spcAft>
                <a:spcPts val="0"/>
              </a:spcAft>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Monitoring of no stopping and holiday directional signs all season during the holiday lights display.</a:t>
            </a:r>
          </a:p>
          <a:p>
            <a:pPr marL="342900" marR="0" indent="-342900" fontAlgn="base" hangingPunct="0">
              <a:lnSpc>
                <a:spcPct val="107000"/>
              </a:lnSpc>
              <a:spcBef>
                <a:spcPts val="0"/>
              </a:spcBef>
              <a:spcAft>
                <a:spcPts val="0"/>
              </a:spcAft>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20 trash bins and coordinated additional pick-ups.</a:t>
            </a:r>
          </a:p>
          <a:p>
            <a:pPr marL="342900" marR="0" indent="-342900" fontAlgn="base" hangingPunct="0">
              <a:lnSpc>
                <a:spcPct val="107000"/>
              </a:lnSpc>
              <a:spcBef>
                <a:spcPts val="0"/>
              </a:spcBef>
              <a:spcAft>
                <a:spcPts val="0"/>
              </a:spcAft>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Two illuminated light boards to assist with traffic control and inform visitors of parking restrictions.</a:t>
            </a:r>
            <a:endParaRPr lang="en-US" sz="2000" dirty="0"/>
          </a:p>
        </p:txBody>
      </p:sp>
    </p:spTree>
    <p:extLst>
      <p:ext uri="{BB962C8B-B14F-4D97-AF65-F5344CB8AC3E}">
        <p14:creationId xmlns:p14="http://schemas.microsoft.com/office/powerpoint/2010/main" val="419581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28122" y="0"/>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5B</a:t>
            </a: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5" name="TextBox 4">
            <a:extLst>
              <a:ext uri="{FF2B5EF4-FFF2-40B4-BE49-F238E27FC236}">
                <a16:creationId xmlns:a16="http://schemas.microsoft.com/office/drawing/2014/main" id="{DD4C5A10-6359-3244-0596-139D6CC6D654}"/>
              </a:ext>
            </a:extLst>
          </p:cNvPr>
          <p:cNvSpPr txBox="1"/>
          <p:nvPr/>
        </p:nvSpPr>
        <p:spPr>
          <a:xfrm>
            <a:off x="832204" y="142618"/>
            <a:ext cx="11215991" cy="6572761"/>
          </a:xfrm>
          <a:prstGeom prst="rect">
            <a:avLst/>
          </a:prstGeom>
          <a:noFill/>
        </p:spPr>
        <p:txBody>
          <a:bodyPr wrap="square" rtlCol="0">
            <a:spAutoFit/>
          </a:bodyPr>
          <a:lstStyle/>
          <a:p>
            <a:pPr marL="0" marR="0" fontAlgn="base" hangingPunct="0">
              <a:lnSpc>
                <a:spcPct val="107000"/>
              </a:lnSpc>
              <a:spcBef>
                <a:spcPts val="0"/>
              </a:spcBef>
              <a:spcAft>
                <a:spcPts val="0"/>
              </a:spcAft>
            </a:pPr>
            <a:r>
              <a:rPr lang="en-US" sz="3600" b="1" dirty="0">
                <a:latin typeface="Oswald" panose="02000303000000000000" pitchFamily="2" charset="0"/>
                <a:ea typeface="Times New Roman" panose="02020603050405020304" pitchFamily="18" charset="0"/>
                <a:cs typeface="Times New Roman" panose="02020603050405020304" pitchFamily="18" charset="0"/>
              </a:rPr>
              <a:t>A</a:t>
            </a:r>
            <a:r>
              <a:rPr lang="en-US" sz="3600" b="1" dirty="0">
                <a:effectLst/>
                <a:latin typeface="Oswald" panose="02000303000000000000" pitchFamily="2" charset="0"/>
                <a:ea typeface="Times New Roman" panose="02020603050405020304" pitchFamily="18" charset="0"/>
                <a:cs typeface="Times New Roman" panose="02020603050405020304" pitchFamily="18" charset="0"/>
              </a:rPr>
              <a:t>nticipated Resources </a:t>
            </a:r>
          </a:p>
          <a:p>
            <a:pPr marL="0" marR="0" fontAlgn="base" hangingPunct="0">
              <a:lnSpc>
                <a:spcPct val="107000"/>
              </a:lnSpc>
              <a:spcBef>
                <a:spcPts val="0"/>
              </a:spcBef>
              <a:spcAft>
                <a:spcPts val="0"/>
              </a:spcAft>
            </a:pPr>
            <a:r>
              <a:rPr lang="en-US" sz="3600" b="1" dirty="0">
                <a:effectLst/>
                <a:latin typeface="Oswald" panose="02000303000000000000" pitchFamily="2" charset="0"/>
                <a:ea typeface="Times New Roman" panose="02020603050405020304" pitchFamily="18" charset="0"/>
                <a:cs typeface="Times New Roman" panose="02020603050405020304" pitchFamily="18" charset="0"/>
              </a:rPr>
              <a:t>Continued...</a:t>
            </a:r>
          </a:p>
          <a:p>
            <a:pPr marL="0" marR="0" fontAlgn="base" hangingPunct="0">
              <a:lnSpc>
                <a:spcPct val="107000"/>
              </a:lnSpc>
              <a:spcBef>
                <a:spcPts val="0"/>
              </a:spcBef>
              <a:spcAft>
                <a:spcPts val="0"/>
              </a:spcAft>
            </a:pPr>
            <a:endParaRPr lang="en-US" sz="3600" b="1" dirty="0">
              <a:effectLst/>
              <a:latin typeface="Oswald" panose="02000303000000000000" pitchFamily="2" charset="0"/>
              <a:ea typeface="Times New Roman" panose="02020603050405020304" pitchFamily="18" charset="0"/>
              <a:cs typeface="Times New Roman" panose="02020603050405020304" pitchFamily="18" charset="0"/>
            </a:endParaRPr>
          </a:p>
          <a:p>
            <a:pPr marL="571500" marR="0" indent="-571500" fontAlgn="base" hangingPunct="0">
              <a:lnSpc>
                <a:spcPct val="107000"/>
              </a:lnSpc>
              <a:spcBef>
                <a:spcPts val="0"/>
              </a:spcBef>
              <a:spcAft>
                <a:spcPts val="0"/>
              </a:spcAft>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Public Works Page for Seaside Ranchos Residents and Visitors included information regarding:</a:t>
            </a:r>
          </a:p>
          <a:p>
            <a:pPr marL="1028700" lvl="1" indent="-571500" fontAlgn="base" hangingPunct="0">
              <a:lnSpc>
                <a:spcPct val="107000"/>
              </a:lnSpc>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City Contact </a:t>
            </a:r>
          </a:p>
          <a:p>
            <a:pPr marL="1028700" lvl="1" indent="-571500" fontAlgn="base" hangingPunct="0">
              <a:lnSpc>
                <a:spcPct val="107000"/>
              </a:lnSpc>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Parking Violations</a:t>
            </a:r>
          </a:p>
          <a:p>
            <a:pPr marL="1028700" lvl="1" indent="-571500" fontAlgn="base" hangingPunct="0">
              <a:lnSpc>
                <a:spcPct val="107000"/>
              </a:lnSpc>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LA County Public Health Mobile Food Program</a:t>
            </a:r>
          </a:p>
          <a:p>
            <a:pPr marL="1028700" lvl="1" indent="-571500" fontAlgn="base" hangingPunct="0">
              <a:lnSpc>
                <a:spcPct val="107000"/>
              </a:lnSpc>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Sanitation/Trash Bins</a:t>
            </a:r>
          </a:p>
          <a:p>
            <a:pPr marL="1028700" lvl="1" indent="-571500" fontAlgn="base" hangingPunct="0">
              <a:lnSpc>
                <a:spcPct val="107000"/>
              </a:lnSpc>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Traffic and Signage</a:t>
            </a:r>
          </a:p>
          <a:p>
            <a:pPr marL="1028700" lvl="1" indent="-571500" fontAlgn="base" hangingPunct="0">
              <a:lnSpc>
                <a:spcPct val="107000"/>
              </a:lnSpc>
              <a:buFont typeface="Arial" panose="020B0604020202020204" pitchFamily="34" charset="0"/>
              <a:buChar char="•"/>
            </a:pPr>
            <a:r>
              <a:rPr lang="en-US" sz="3600" dirty="0">
                <a:effectLst/>
                <a:latin typeface="Oswald" panose="02000303000000000000" pitchFamily="2" charset="0"/>
                <a:ea typeface="Times New Roman" panose="02020603050405020304" pitchFamily="18" charset="0"/>
                <a:cs typeface="Times New Roman" panose="02020603050405020304" pitchFamily="18" charset="0"/>
              </a:rPr>
              <a:t>Code Enforcement</a:t>
            </a:r>
          </a:p>
        </p:txBody>
      </p:sp>
    </p:spTree>
    <p:extLst>
      <p:ext uri="{BB962C8B-B14F-4D97-AF65-F5344CB8AC3E}">
        <p14:creationId xmlns:p14="http://schemas.microsoft.com/office/powerpoint/2010/main" val="143147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28122" y="0"/>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5B</a:t>
            </a: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5" name="TextBox 4">
            <a:extLst>
              <a:ext uri="{FF2B5EF4-FFF2-40B4-BE49-F238E27FC236}">
                <a16:creationId xmlns:a16="http://schemas.microsoft.com/office/drawing/2014/main" id="{DD4C5A10-6359-3244-0596-139D6CC6D654}"/>
              </a:ext>
            </a:extLst>
          </p:cNvPr>
          <p:cNvSpPr txBox="1"/>
          <p:nvPr/>
        </p:nvSpPr>
        <p:spPr>
          <a:xfrm>
            <a:off x="778214" y="2107374"/>
            <a:ext cx="11357904" cy="2989919"/>
          </a:xfrm>
          <a:prstGeom prst="rect">
            <a:avLst/>
          </a:prstGeom>
          <a:noFill/>
        </p:spPr>
        <p:txBody>
          <a:bodyPr wrap="square" rtlCol="0">
            <a:spAutoFit/>
          </a:bodyPr>
          <a:lstStyle/>
          <a:p>
            <a:pPr marL="0" marR="0" algn="ctr" fontAlgn="base" hangingPunct="0">
              <a:lnSpc>
                <a:spcPct val="107000"/>
              </a:lnSpc>
              <a:spcBef>
                <a:spcPts val="0"/>
              </a:spcBef>
              <a:spcAft>
                <a:spcPts val="0"/>
              </a:spcAft>
            </a:pPr>
            <a:r>
              <a:rPr lang="en-US" sz="4400" dirty="0">
                <a:latin typeface="Oswald" panose="02000303000000000000" pitchFamily="2" charset="0"/>
                <a:ea typeface="Times New Roman" panose="02020603050405020304" pitchFamily="18" charset="0"/>
                <a:cs typeface="Times New Roman" panose="02020603050405020304" pitchFamily="18" charset="0"/>
              </a:rPr>
              <a:t>Based on the 2023 Season, we anticipate an</a:t>
            </a:r>
          </a:p>
          <a:p>
            <a:pPr marL="0" marR="0" algn="ctr" fontAlgn="base" hangingPunct="0">
              <a:lnSpc>
                <a:spcPct val="107000"/>
              </a:lnSpc>
              <a:spcBef>
                <a:spcPts val="0"/>
              </a:spcBef>
              <a:spcAft>
                <a:spcPts val="0"/>
              </a:spcAft>
            </a:pPr>
            <a:r>
              <a:rPr lang="en-US" sz="4400" dirty="0">
                <a:latin typeface="Oswald" panose="02000303000000000000" pitchFamily="2" charset="0"/>
                <a:ea typeface="Times New Roman" panose="02020603050405020304" pitchFamily="18" charset="0"/>
                <a:cs typeface="Times New Roman" panose="02020603050405020304" pitchFamily="18" charset="0"/>
              </a:rPr>
              <a:t>increase in labor cost predominately due to Police and Code Enforcement. 2023 was the first season the City dedicated CEOs to the area. </a:t>
            </a:r>
            <a:endParaRPr lang="en-US" sz="4400" dirty="0">
              <a:effectLst/>
              <a:latin typeface="Oswald" panose="02000303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08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28122" y="0"/>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5B</a:t>
            </a: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3" name="TextBox 2">
            <a:extLst>
              <a:ext uri="{FF2B5EF4-FFF2-40B4-BE49-F238E27FC236}">
                <a16:creationId xmlns:a16="http://schemas.microsoft.com/office/drawing/2014/main" id="{64F9BEA6-829A-192D-230E-39F4146AF655}"/>
              </a:ext>
            </a:extLst>
          </p:cNvPr>
          <p:cNvSpPr txBox="1"/>
          <p:nvPr/>
        </p:nvSpPr>
        <p:spPr>
          <a:xfrm>
            <a:off x="694099" y="258945"/>
            <a:ext cx="10476690" cy="6833024"/>
          </a:xfrm>
          <a:prstGeom prst="rect">
            <a:avLst/>
          </a:prstGeom>
          <a:noFill/>
        </p:spPr>
        <p:txBody>
          <a:bodyPr wrap="square" rtlCol="0">
            <a:spAutoFit/>
          </a:bodyPr>
          <a:lstStyle/>
          <a:p>
            <a:pPr marL="0" marR="0" algn="just">
              <a:lnSpc>
                <a:spcPct val="107000"/>
              </a:lnSpc>
              <a:spcBef>
                <a:spcPts val="0"/>
              </a:spcBef>
              <a:spcAft>
                <a:spcPts val="0"/>
              </a:spcAft>
            </a:pPr>
            <a:r>
              <a:rPr lang="en-US" sz="2800" b="1" u="sng"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Cottage Food Ordinance Pilot Program </a:t>
            </a:r>
          </a:p>
          <a:p>
            <a:pPr marL="0" marR="0" algn="just">
              <a:lnSpc>
                <a:spcPct val="107000"/>
              </a:lnSpc>
              <a:spcBef>
                <a:spcPts val="0"/>
              </a:spcBef>
              <a:spcAft>
                <a:spcPts val="0"/>
              </a:spcAft>
            </a:pPr>
            <a:r>
              <a:rPr lang="en-US" sz="2800" b="1" u="sng"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Expired in January 2022 </a:t>
            </a:r>
          </a:p>
          <a:p>
            <a:pPr marL="0" marR="0" algn="just">
              <a:lnSpc>
                <a:spcPct val="107000"/>
              </a:lnSpc>
              <a:spcBef>
                <a:spcPts val="0"/>
              </a:spcBef>
              <a:spcAft>
                <a:spcPts val="0"/>
              </a:spcAft>
            </a:pPr>
            <a:r>
              <a:rPr lang="en-US" sz="27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Designated for residents of the Seaside Ranchos area to sell approved food items from their driveway in accordance with the Cottage Food Home Occupations Ordinance if they obtained the proper requirements.</a:t>
            </a:r>
          </a:p>
          <a:p>
            <a:pPr marL="0" marR="0" algn="just">
              <a:lnSpc>
                <a:spcPct val="107000"/>
              </a:lnSpc>
              <a:spcBef>
                <a:spcPts val="0"/>
              </a:spcBef>
              <a:spcAft>
                <a:spcPts val="0"/>
              </a:spcAft>
            </a:pPr>
            <a:endParaRPr lang="en-US" sz="28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800" b="1" u="sng" dirty="0">
                <a:solidFill>
                  <a:srgbClr val="000000"/>
                </a:solidFill>
                <a:latin typeface="Oswald" panose="02000303000000000000" pitchFamily="2" charset="0"/>
                <a:ea typeface="Times New Roman" panose="02020603050405020304" pitchFamily="18" charset="0"/>
                <a:cs typeface="Times New Roman" panose="02020603050405020304" pitchFamily="18" charset="0"/>
              </a:rPr>
              <a:t>2022 Holiday Season</a:t>
            </a:r>
          </a:p>
          <a:p>
            <a:pPr marL="0" marR="0" algn="just">
              <a:lnSpc>
                <a:spcPct val="107000"/>
              </a:lnSpc>
              <a:spcBef>
                <a:spcPts val="0"/>
              </a:spcBef>
              <a:spcAft>
                <a:spcPts val="0"/>
              </a:spcAft>
            </a:pPr>
            <a:r>
              <a:rPr lang="en-US" sz="27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As a courtesy, the season was utilized to educate vendors of the Pilot Program expiration with the intent to administer citations during the 2023 Holiday Season. </a:t>
            </a:r>
            <a:endParaRPr lang="en-US" sz="2700" u="sng"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endParaRPr lang="en-US" sz="2800" b="1" u="sng" dirty="0">
              <a:solidFill>
                <a:srgbClr val="000000"/>
              </a:solidFill>
              <a:latin typeface="Oswald" panose="02000303000000000000" pitchFamily="2"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800" b="1" u="sng"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2023 Holiday Season</a:t>
            </a:r>
            <a:endParaRPr lang="en-US" sz="2800" dirty="0">
              <a:effectLst/>
              <a:latin typeface="Oswald" panose="02000303000000000000" pitchFamily="2"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700" dirty="0">
                <a:solidFill>
                  <a:srgbClr val="000000"/>
                </a:solidFill>
                <a:latin typeface="Oswald" panose="02000303000000000000" pitchFamily="2" charset="0"/>
                <a:ea typeface="Times New Roman" panose="02020603050405020304" pitchFamily="18" charset="0"/>
                <a:cs typeface="Times New Roman" panose="02020603050405020304" pitchFamily="18" charset="0"/>
              </a:rPr>
              <a:t>D</a:t>
            </a:r>
            <a:r>
              <a:rPr lang="en-US" sz="27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istributed approximately 200 doorhangers to residents within the Seaside Holiday Lights Neighborhood regarding cottage food permits and vending violations. </a:t>
            </a:r>
            <a:endParaRPr lang="en-US" sz="2700" dirty="0">
              <a:effectLst/>
              <a:latin typeface="Oswald" panose="02000303000000000000" pitchFamily="2"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 </a:t>
            </a:r>
            <a:endParaRPr lang="en-US" sz="2400" dirty="0">
              <a:effectLst/>
              <a:latin typeface="Oswald" panose="02000303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260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28122" y="0"/>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5B</a:t>
            </a: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3" name="TextBox 2">
            <a:extLst>
              <a:ext uri="{FF2B5EF4-FFF2-40B4-BE49-F238E27FC236}">
                <a16:creationId xmlns:a16="http://schemas.microsoft.com/office/drawing/2014/main" id="{64F9BEA6-829A-192D-230E-39F4146AF655}"/>
              </a:ext>
            </a:extLst>
          </p:cNvPr>
          <p:cNvSpPr txBox="1"/>
          <p:nvPr/>
        </p:nvSpPr>
        <p:spPr>
          <a:xfrm>
            <a:off x="862490" y="1267783"/>
            <a:ext cx="10856068" cy="5400709"/>
          </a:xfrm>
          <a:prstGeom prst="rect">
            <a:avLst/>
          </a:prstGeom>
          <a:noFill/>
        </p:spPr>
        <p:txBody>
          <a:bodyPr wrap="square" rtlCol="0">
            <a:spAutoFit/>
          </a:bodyPr>
          <a:lstStyle/>
          <a:p>
            <a:pPr marL="0" marR="0" algn="just">
              <a:lnSpc>
                <a:spcPct val="107000"/>
              </a:lnSpc>
              <a:spcBef>
                <a:spcPts val="0"/>
              </a:spcBef>
              <a:spcAft>
                <a:spcPts val="0"/>
              </a:spcAft>
            </a:pPr>
            <a:r>
              <a:rPr lang="en-US" sz="31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The Community Development Department provided Code Enforcement Officers (CEOs) for the 2023 Seaside Holiday Lights.</a:t>
            </a:r>
          </a:p>
          <a:p>
            <a:pPr marL="0" marR="0" algn="just">
              <a:lnSpc>
                <a:spcPct val="107000"/>
              </a:lnSpc>
              <a:spcBef>
                <a:spcPts val="0"/>
              </a:spcBef>
              <a:spcAft>
                <a:spcPts val="0"/>
              </a:spcAft>
            </a:pPr>
            <a:endParaRPr lang="en-US" sz="3200" dirty="0">
              <a:solidFill>
                <a:srgbClr val="000000"/>
              </a:solidFill>
              <a:latin typeface="Oswald" panose="02000303000000000000" pitchFamily="2"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32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Time Period: December 1</a:t>
            </a:r>
            <a:r>
              <a:rPr lang="en-US" sz="3200" baseline="300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st</a:t>
            </a:r>
            <a:r>
              <a:rPr lang="en-US" sz="32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 to December 30</a:t>
            </a:r>
            <a:r>
              <a:rPr lang="en-US" sz="3200" baseline="300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th</a:t>
            </a:r>
          </a:p>
          <a:p>
            <a:pPr marL="0" marR="0" algn="ctr">
              <a:lnSpc>
                <a:spcPct val="107000"/>
              </a:lnSpc>
              <a:spcBef>
                <a:spcPts val="0"/>
              </a:spcBef>
              <a:spcAft>
                <a:spcPts val="0"/>
              </a:spcAft>
            </a:pPr>
            <a:r>
              <a:rPr lang="en-US" sz="32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Coverage Hours: 5 pm to 9 pm, daily </a:t>
            </a:r>
          </a:p>
          <a:p>
            <a:pPr marL="0" marR="0" algn="ctr">
              <a:lnSpc>
                <a:spcPct val="107000"/>
              </a:lnSpc>
              <a:spcBef>
                <a:spcPts val="0"/>
              </a:spcBef>
              <a:spcAft>
                <a:spcPts val="0"/>
              </a:spcAft>
            </a:pPr>
            <a:r>
              <a:rPr lang="en-US" sz="2800" i="1" dirty="0">
                <a:solidFill>
                  <a:srgbClr val="000000"/>
                </a:solidFill>
                <a:latin typeface="Oswald" panose="02000303000000000000" pitchFamily="2" charset="0"/>
                <a:ea typeface="Times New Roman" panose="02020603050405020304" pitchFamily="18" charset="0"/>
                <a:cs typeface="Times New Roman" panose="02020603050405020304" pitchFamily="18" charset="0"/>
              </a:rPr>
              <a:t>E</a:t>
            </a:r>
            <a:r>
              <a:rPr lang="en-US" sz="2800" i="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xcept on December 24</a:t>
            </a:r>
            <a:r>
              <a:rPr lang="en-US" sz="2800" i="1" baseline="300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th</a:t>
            </a:r>
            <a:r>
              <a:rPr lang="en-US" sz="2800" i="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 25</a:t>
            </a:r>
            <a:r>
              <a:rPr lang="en-US" sz="2800" i="1" baseline="300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th</a:t>
            </a:r>
            <a:r>
              <a:rPr lang="en-US" sz="2800" i="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 and 31</a:t>
            </a:r>
            <a:r>
              <a:rPr lang="en-US" sz="2800" i="1" baseline="300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st</a:t>
            </a:r>
            <a:r>
              <a:rPr lang="en-US" sz="2800" i="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 due to the holidays</a:t>
            </a:r>
          </a:p>
          <a:p>
            <a:pPr marL="0" marR="0" algn="ctr">
              <a:lnSpc>
                <a:spcPct val="107000"/>
              </a:lnSpc>
              <a:spcBef>
                <a:spcPts val="0"/>
              </a:spcBef>
              <a:spcAft>
                <a:spcPts val="0"/>
              </a:spcAft>
            </a:pPr>
            <a:endParaRPr lang="en-US" sz="3200" dirty="0">
              <a:solidFill>
                <a:srgbClr val="000000"/>
              </a:solidFill>
              <a:latin typeface="Oswald" panose="02000303000000000000"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2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The total public contact during the event was approximately 80 interactions (most repeat violators).</a:t>
            </a:r>
            <a:endParaRPr lang="en-US" sz="3200" dirty="0">
              <a:effectLst/>
              <a:latin typeface="Oswald" panose="02000303000000000000" pitchFamily="2"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 </a:t>
            </a:r>
            <a:endParaRPr lang="en-US" sz="1800" dirty="0">
              <a:effectLst/>
              <a:latin typeface="Oswald" panose="02000303000000000000" pitchFamily="2"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 </a:t>
            </a:r>
            <a:endParaRPr lang="en-US" sz="2400" dirty="0">
              <a:effectLst/>
              <a:latin typeface="Oswald" panose="02000303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79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28122" y="0"/>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5B</a:t>
            </a: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3" name="TextBox 2">
            <a:extLst>
              <a:ext uri="{FF2B5EF4-FFF2-40B4-BE49-F238E27FC236}">
                <a16:creationId xmlns:a16="http://schemas.microsoft.com/office/drawing/2014/main" id="{64F9BEA6-829A-192D-230E-39F4146AF655}"/>
              </a:ext>
            </a:extLst>
          </p:cNvPr>
          <p:cNvSpPr txBox="1"/>
          <p:nvPr/>
        </p:nvSpPr>
        <p:spPr>
          <a:xfrm>
            <a:off x="857655" y="439382"/>
            <a:ext cx="10476690" cy="5979714"/>
          </a:xfrm>
          <a:prstGeom prst="rect">
            <a:avLst/>
          </a:prstGeom>
          <a:noFill/>
        </p:spPr>
        <p:txBody>
          <a:bodyPr wrap="square" rtlCol="0">
            <a:spAutoFit/>
          </a:bodyPr>
          <a:lstStyle/>
          <a:p>
            <a:pPr marL="0" marR="0" algn="just">
              <a:lnSpc>
                <a:spcPct val="107000"/>
              </a:lnSpc>
              <a:spcBef>
                <a:spcPts val="0"/>
              </a:spcBef>
              <a:spcAft>
                <a:spcPts val="0"/>
              </a:spcAft>
            </a:pPr>
            <a:r>
              <a:rPr lang="en-US" sz="36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Challenges included:</a:t>
            </a:r>
            <a:endParaRPr lang="en-US" sz="3600" b="1" dirty="0">
              <a:effectLst/>
              <a:latin typeface="Oswald" panose="02000303000000000000" pitchFamily="2"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endParaRPr lang="en-US" sz="36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endParaRPr>
          </a:p>
          <a:p>
            <a:pPr marR="0" lvl="0" algn="just">
              <a:lnSpc>
                <a:spcPct val="107000"/>
              </a:lnSpc>
              <a:spcBef>
                <a:spcPts val="0"/>
              </a:spcBef>
              <a:spcAft>
                <a:spcPts val="0"/>
              </a:spcAft>
            </a:pPr>
            <a:r>
              <a:rPr lang="en-US" sz="36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Cottage Food Non-Compliance</a:t>
            </a:r>
            <a:endParaRPr lang="en-US" sz="3600" b="1" dirty="0">
              <a:solidFill>
                <a:srgbClr val="000000"/>
              </a:solidFill>
              <a:latin typeface="Oswald" panose="02000303000000000000" pitchFamily="2" charset="0"/>
              <a:ea typeface="Calibri" panose="020F0502020204030204" pitchFamily="34" charset="0"/>
              <a:cs typeface="Times New Roman" panose="02020603050405020304" pitchFamily="18" charset="0"/>
            </a:endParaRPr>
          </a:p>
          <a:p>
            <a:pPr marL="914400" lvl="1" indent="-457200" algn="just">
              <a:lnSpc>
                <a:spcPct val="107000"/>
              </a:lnSpc>
              <a:buFont typeface="Arial" panose="020B0604020202020204" pitchFamily="34" charset="0"/>
              <a:buChar char="•"/>
            </a:pPr>
            <a:r>
              <a:rPr lang="en-US" sz="36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Residents possessing a cottage food permit did not follow the regulations </a:t>
            </a:r>
          </a:p>
          <a:p>
            <a:pPr marR="0" lvl="0" algn="just">
              <a:lnSpc>
                <a:spcPct val="107000"/>
              </a:lnSpc>
              <a:spcBef>
                <a:spcPts val="0"/>
              </a:spcBef>
              <a:spcAft>
                <a:spcPts val="0"/>
              </a:spcAft>
            </a:pPr>
            <a:endParaRPr lang="en-US" sz="36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endParaRPr>
          </a:p>
          <a:p>
            <a:pPr marR="0" lvl="0" algn="just">
              <a:lnSpc>
                <a:spcPct val="107000"/>
              </a:lnSpc>
              <a:spcBef>
                <a:spcPts val="0"/>
              </a:spcBef>
              <a:spcAft>
                <a:spcPts val="0"/>
              </a:spcAft>
            </a:pPr>
            <a:r>
              <a:rPr lang="en-US" sz="36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Limited number of CEOs to work the area.  </a:t>
            </a:r>
          </a:p>
          <a:p>
            <a:pPr marL="914400" lvl="1" indent="-457200" algn="just">
              <a:lnSpc>
                <a:spcPct val="107000"/>
              </a:lnSpc>
              <a:buFont typeface="Arial" panose="020B0604020202020204" pitchFamily="34" charset="0"/>
              <a:buChar char="•"/>
            </a:pPr>
            <a:r>
              <a:rPr lang="en-US" sz="36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CEOs dealing with one issue pulled directly to another issue</a:t>
            </a:r>
          </a:p>
          <a:p>
            <a:pPr marL="914400" lvl="1" indent="-457200" algn="just">
              <a:lnSpc>
                <a:spcPct val="107000"/>
              </a:lnSpc>
              <a:buFont typeface="Arial" panose="020B0604020202020204" pitchFamily="34" charset="0"/>
              <a:buChar char="•"/>
            </a:pPr>
            <a:r>
              <a:rPr lang="en-US" sz="3600" dirty="0">
                <a:solidFill>
                  <a:srgbClr val="000000"/>
                </a:solidFill>
                <a:latin typeface="Oswald" panose="02000303000000000000" pitchFamily="2" charset="0"/>
                <a:ea typeface="Times New Roman" panose="02020603050405020304" pitchFamily="18" charset="0"/>
                <a:cs typeface="Times New Roman" panose="02020603050405020304" pitchFamily="18" charset="0"/>
              </a:rPr>
              <a:t>K</a:t>
            </a:r>
            <a:r>
              <a:rPr lang="en-US" sz="36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eeping up with the unpermitted vendors</a:t>
            </a:r>
            <a:endParaRPr lang="en-US" sz="2400" dirty="0"/>
          </a:p>
        </p:txBody>
      </p:sp>
    </p:spTree>
    <p:extLst>
      <p:ext uri="{BB962C8B-B14F-4D97-AF65-F5344CB8AC3E}">
        <p14:creationId xmlns:p14="http://schemas.microsoft.com/office/powerpoint/2010/main" val="245703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28122" y="0"/>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5B</a:t>
            </a: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3" name="TextBox 2">
            <a:extLst>
              <a:ext uri="{FF2B5EF4-FFF2-40B4-BE49-F238E27FC236}">
                <a16:creationId xmlns:a16="http://schemas.microsoft.com/office/drawing/2014/main" id="{64F9BEA6-829A-192D-230E-39F4146AF655}"/>
              </a:ext>
            </a:extLst>
          </p:cNvPr>
          <p:cNvSpPr txBox="1"/>
          <p:nvPr/>
        </p:nvSpPr>
        <p:spPr>
          <a:xfrm>
            <a:off x="941108" y="199959"/>
            <a:ext cx="10027596" cy="6824176"/>
          </a:xfrm>
          <a:prstGeom prst="rect">
            <a:avLst/>
          </a:prstGeom>
          <a:noFill/>
        </p:spPr>
        <p:txBody>
          <a:bodyPr wrap="square" rtlCol="0">
            <a:spAutoFit/>
          </a:bodyPr>
          <a:lstStyle/>
          <a:p>
            <a:pPr marL="0" marR="0" algn="just">
              <a:lnSpc>
                <a:spcPct val="107000"/>
              </a:lnSpc>
              <a:spcBef>
                <a:spcPts val="0"/>
              </a:spcBef>
              <a:spcAft>
                <a:spcPts val="0"/>
              </a:spcAft>
            </a:pPr>
            <a:r>
              <a:rPr lang="en-US" sz="32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Challenges </a:t>
            </a:r>
            <a:r>
              <a:rPr lang="en-US" sz="3200" b="1" dirty="0">
                <a:solidFill>
                  <a:srgbClr val="000000"/>
                </a:solidFill>
                <a:latin typeface="Oswald" panose="02000303000000000000" pitchFamily="2" charset="0"/>
                <a:ea typeface="Times New Roman" panose="02020603050405020304" pitchFamily="18" charset="0"/>
                <a:cs typeface="Times New Roman" panose="02020603050405020304" pitchFamily="18" charset="0"/>
              </a:rPr>
              <a:t>Continued…</a:t>
            </a:r>
          </a:p>
          <a:p>
            <a:pPr marR="0" algn="just">
              <a:lnSpc>
                <a:spcPct val="107000"/>
              </a:lnSpc>
              <a:spcBef>
                <a:spcPts val="0"/>
              </a:spcBef>
              <a:spcAft>
                <a:spcPts val="0"/>
              </a:spcAft>
            </a:pPr>
            <a:endParaRPr lang="en-US" sz="36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endParaRPr>
          </a:p>
          <a:p>
            <a:pPr marR="0" algn="just">
              <a:lnSpc>
                <a:spcPct val="107000"/>
              </a:lnSpc>
              <a:spcBef>
                <a:spcPts val="0"/>
              </a:spcBef>
              <a:spcAft>
                <a:spcPts val="0"/>
              </a:spcAft>
            </a:pPr>
            <a:r>
              <a:rPr lang="en-US" sz="36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Lack of Enforcement Abilities</a:t>
            </a:r>
            <a:endParaRPr lang="en-US" sz="3600" b="1" dirty="0">
              <a:solidFill>
                <a:srgbClr val="000000"/>
              </a:solidFill>
              <a:latin typeface="Oswald" panose="02000303000000000000" pitchFamily="2"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0"/>
              </a:spcAft>
              <a:buFont typeface="Arial" panose="020B0604020202020204" pitchFamily="34" charset="0"/>
              <a:buChar char="•"/>
            </a:pPr>
            <a:r>
              <a:rPr lang="en-US" sz="36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CEOs do not have the authority to confiscate merchandise. </a:t>
            </a:r>
          </a:p>
          <a:p>
            <a:pPr marL="457200" marR="0" algn="just">
              <a:lnSpc>
                <a:spcPct val="107000"/>
              </a:lnSpc>
              <a:spcBef>
                <a:spcPts val="0"/>
              </a:spcBef>
              <a:spcAft>
                <a:spcPts val="0"/>
              </a:spcAft>
            </a:pPr>
            <a:endParaRPr lang="en-US" sz="36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endParaRPr>
          </a:p>
          <a:p>
            <a:pPr marR="0" lvl="0" algn="just">
              <a:lnSpc>
                <a:spcPct val="107000"/>
              </a:lnSpc>
              <a:spcBef>
                <a:spcPts val="0"/>
              </a:spcBef>
              <a:spcAft>
                <a:spcPts val="0"/>
              </a:spcAft>
            </a:pPr>
            <a:r>
              <a:rPr lang="en-US" sz="36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Identification Refusal</a:t>
            </a:r>
            <a:endParaRPr lang="en-US" sz="3600" b="1" dirty="0">
              <a:solidFill>
                <a:srgbClr val="000000"/>
              </a:solidFill>
              <a:latin typeface="Oswald" panose="02000303000000000000" pitchFamily="2" charset="0"/>
              <a:ea typeface="Calibri" panose="020F0502020204030204" pitchFamily="34" charset="0"/>
              <a:cs typeface="Times New Roman" panose="02020603050405020304" pitchFamily="18" charset="0"/>
            </a:endParaRPr>
          </a:p>
          <a:p>
            <a:pPr marL="457200" marR="0" lvl="0" indent="-457200" algn="just">
              <a:lnSpc>
                <a:spcPct val="107000"/>
              </a:lnSpc>
              <a:spcBef>
                <a:spcPts val="0"/>
              </a:spcBef>
              <a:spcAft>
                <a:spcPts val="0"/>
              </a:spcAft>
              <a:buFont typeface="Arial" panose="020B0604020202020204" pitchFamily="34" charset="0"/>
              <a:buChar char="•"/>
            </a:pPr>
            <a:r>
              <a:rPr lang="en-US" sz="36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CEOs could not hold the vendors accountable.</a:t>
            </a:r>
          </a:p>
          <a:p>
            <a:pPr marR="0" lvl="0" algn="just">
              <a:lnSpc>
                <a:spcPct val="107000"/>
              </a:lnSpc>
              <a:spcBef>
                <a:spcPts val="0"/>
              </a:spcBef>
              <a:spcAft>
                <a:spcPts val="0"/>
              </a:spcAft>
            </a:pPr>
            <a:endParaRPr lang="en-US" sz="3600" dirty="0">
              <a:solidFill>
                <a:srgbClr val="000000"/>
              </a:solidFill>
              <a:latin typeface="Oswald" panose="02000303000000000000" pitchFamily="2" charset="0"/>
              <a:ea typeface="Times New Roman" panose="02020603050405020304" pitchFamily="18" charset="0"/>
              <a:cs typeface="Times New Roman" panose="02020603050405020304" pitchFamily="18" charset="0"/>
            </a:endParaRPr>
          </a:p>
          <a:p>
            <a:pPr marR="0" lvl="0" algn="just">
              <a:lnSpc>
                <a:spcPct val="107000"/>
              </a:lnSpc>
              <a:spcBef>
                <a:spcPts val="0"/>
              </a:spcBef>
              <a:spcAft>
                <a:spcPts val="0"/>
              </a:spcAft>
            </a:pPr>
            <a:r>
              <a:rPr lang="en-US" sz="36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After Hours Violations</a:t>
            </a:r>
            <a:endParaRPr lang="en-US" sz="3600" b="1" dirty="0">
              <a:solidFill>
                <a:srgbClr val="000000"/>
              </a:solidFill>
              <a:latin typeface="Oswald" panose="02000303000000000000" pitchFamily="2" charset="0"/>
              <a:ea typeface="Calibri" panose="020F0502020204030204" pitchFamily="34" charset="0"/>
              <a:cs typeface="Times New Roman" panose="02020603050405020304" pitchFamily="18" charset="0"/>
            </a:endParaRPr>
          </a:p>
          <a:p>
            <a:pPr marL="457200" marR="0" lvl="0" indent="-457200" algn="just">
              <a:lnSpc>
                <a:spcPct val="107000"/>
              </a:lnSpc>
              <a:spcBef>
                <a:spcPts val="0"/>
              </a:spcBef>
              <a:spcAft>
                <a:spcPts val="0"/>
              </a:spcAft>
              <a:buFont typeface="Arial" panose="020B0604020202020204" pitchFamily="34" charset="0"/>
              <a:buChar char="•"/>
            </a:pPr>
            <a:r>
              <a:rPr lang="en-US" sz="36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Vendors would return and continue selling after 9 pm.</a:t>
            </a:r>
            <a:endParaRPr lang="en-US" sz="3600" dirty="0">
              <a:effectLst/>
              <a:latin typeface="Oswald" panose="02000303000000000000" pitchFamily="2"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1827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28122" y="0"/>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5B</a:t>
            </a: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3" name="TextBox 2">
            <a:extLst>
              <a:ext uri="{FF2B5EF4-FFF2-40B4-BE49-F238E27FC236}">
                <a16:creationId xmlns:a16="http://schemas.microsoft.com/office/drawing/2014/main" id="{64F9BEA6-829A-192D-230E-39F4146AF655}"/>
              </a:ext>
            </a:extLst>
          </p:cNvPr>
          <p:cNvSpPr txBox="1"/>
          <p:nvPr/>
        </p:nvSpPr>
        <p:spPr>
          <a:xfrm>
            <a:off x="655216" y="254004"/>
            <a:ext cx="11183373" cy="6445354"/>
          </a:xfrm>
          <a:prstGeom prst="rect">
            <a:avLst/>
          </a:prstGeom>
          <a:noFill/>
        </p:spPr>
        <p:txBody>
          <a:bodyPr wrap="square" rtlCol="0">
            <a:spAutoFit/>
          </a:bodyPr>
          <a:lstStyle/>
          <a:p>
            <a:pPr marL="0" marR="0" algn="just">
              <a:lnSpc>
                <a:spcPct val="107000"/>
              </a:lnSpc>
              <a:spcBef>
                <a:spcPts val="0"/>
              </a:spcBef>
              <a:spcAft>
                <a:spcPts val="0"/>
              </a:spcAft>
            </a:pPr>
            <a:r>
              <a:rPr lang="en-US" sz="32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Cottage Food Ordinance</a:t>
            </a:r>
          </a:p>
          <a:p>
            <a:pPr marL="0" marR="0" algn="just">
              <a:lnSpc>
                <a:spcPct val="107000"/>
              </a:lnSpc>
              <a:spcBef>
                <a:spcPts val="0"/>
              </a:spcBef>
              <a:spcAft>
                <a:spcPts val="0"/>
              </a:spcAft>
            </a:pPr>
            <a:endParaRPr lang="en-US" sz="32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endParaRPr>
          </a:p>
          <a:p>
            <a:pPr marL="457200" marR="0" indent="-457200" algn="just">
              <a:lnSpc>
                <a:spcPct val="107000"/>
              </a:lnSpc>
              <a:spcBef>
                <a:spcPts val="0"/>
              </a:spcBef>
              <a:spcAft>
                <a:spcPts val="0"/>
              </a:spcAft>
              <a:buFont typeface="Arial" panose="020B0604020202020204" pitchFamily="34" charset="0"/>
              <a:buChar char="•"/>
            </a:pPr>
            <a:r>
              <a:rPr lang="en-US" sz="32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Direct sales are not allowed from an attached garage, accessory residential structure, or any place outside of the residential home.</a:t>
            </a:r>
          </a:p>
          <a:p>
            <a:pPr marL="457200" marR="0" indent="-457200" algn="just">
              <a:lnSpc>
                <a:spcPct val="107000"/>
              </a:lnSpc>
              <a:spcBef>
                <a:spcPts val="0"/>
              </a:spcBef>
              <a:spcAft>
                <a:spcPts val="0"/>
              </a:spcAft>
              <a:buFont typeface="Arial" panose="020B0604020202020204" pitchFamily="34" charset="0"/>
              <a:buChar char="•"/>
            </a:pPr>
            <a:endParaRPr lang="en-US" sz="32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endParaRPr>
          </a:p>
          <a:p>
            <a:pPr marL="457200" marR="0" indent="-457200" algn="just">
              <a:lnSpc>
                <a:spcPct val="107000"/>
              </a:lnSpc>
              <a:spcBef>
                <a:spcPts val="0"/>
              </a:spcBef>
              <a:spcAft>
                <a:spcPts val="0"/>
              </a:spcAft>
              <a:buFont typeface="Arial" panose="020B0604020202020204" pitchFamily="34" charset="0"/>
              <a:buChar char="•"/>
            </a:pPr>
            <a:r>
              <a:rPr lang="en-US" sz="3200" dirty="0">
                <a:solidFill>
                  <a:srgbClr val="000000"/>
                </a:solidFill>
                <a:latin typeface="Oswald" panose="02000303000000000000" pitchFamily="2" charset="0"/>
                <a:ea typeface="Times New Roman" panose="02020603050405020304" pitchFamily="18" charset="0"/>
                <a:cs typeface="Times New Roman" panose="02020603050405020304" pitchFamily="18" charset="0"/>
              </a:rPr>
              <a:t>H</a:t>
            </a:r>
            <a:r>
              <a:rPr lang="en-US" sz="32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ours direct sales are only allowed from the home is 9 am to 5 pm.</a:t>
            </a:r>
          </a:p>
          <a:p>
            <a:pPr marL="457200" marR="0" indent="-457200" algn="just">
              <a:lnSpc>
                <a:spcPct val="107000"/>
              </a:lnSpc>
              <a:spcBef>
                <a:spcPts val="0"/>
              </a:spcBef>
              <a:spcAft>
                <a:spcPts val="0"/>
              </a:spcAft>
              <a:buFont typeface="Arial" panose="020B0604020202020204" pitchFamily="34" charset="0"/>
              <a:buChar char="•"/>
            </a:pPr>
            <a:endParaRPr lang="en-US" sz="32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endParaRPr>
          </a:p>
          <a:p>
            <a:pPr marL="457200" marR="0" indent="-457200" algn="just">
              <a:lnSpc>
                <a:spcPct val="107000"/>
              </a:lnSpc>
              <a:spcBef>
                <a:spcPts val="0"/>
              </a:spcBef>
              <a:spcAft>
                <a:spcPts val="0"/>
              </a:spcAft>
              <a:buFont typeface="Arial" panose="020B0604020202020204" pitchFamily="34" charset="0"/>
              <a:buChar char="•"/>
            </a:pPr>
            <a:r>
              <a:rPr lang="en-US" sz="32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2023 Holiday Season, there was an exception to allow cottage food sales within the front yard of the property from 5 pm to 9 pm. </a:t>
            </a:r>
            <a:br>
              <a:rPr lang="en-US" sz="3200"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br>
            <a:endParaRPr lang="en-US" sz="3600" b="1" dirty="0">
              <a:solidFill>
                <a:srgbClr val="000000"/>
              </a:solidFill>
              <a:latin typeface="Oswald" panose="02000303000000000000" pitchFamily="2" charset="0"/>
              <a:ea typeface="Times New Roman" panose="02020603050405020304" pitchFamily="18" charset="0"/>
              <a:cs typeface="Times New Roman" panose="02020603050405020304" pitchFamily="18" charset="0"/>
            </a:endParaRPr>
          </a:p>
          <a:p>
            <a:pPr marR="0" algn="just">
              <a:lnSpc>
                <a:spcPct val="107000"/>
              </a:lnSpc>
              <a:spcBef>
                <a:spcPts val="0"/>
              </a:spcBef>
              <a:spcAft>
                <a:spcPts val="0"/>
              </a:spcAft>
            </a:pPr>
            <a:r>
              <a:rPr lang="en-US" sz="3200" b="1" i="1" dirty="0">
                <a:solidFill>
                  <a:srgbClr val="000000"/>
                </a:solidFill>
                <a:latin typeface="Oswald" panose="02000303000000000000" pitchFamily="2" charset="0"/>
                <a:ea typeface="Times New Roman" panose="02020603050405020304" pitchFamily="18" charset="0"/>
                <a:cs typeface="Times New Roman" panose="02020603050405020304" pitchFamily="18" charset="0"/>
              </a:rPr>
              <a:t>I</a:t>
            </a:r>
            <a:r>
              <a:rPr lang="en-US" sz="3200" b="1" i="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f this is something that the City Council would like to continue, then the ordinance needs to be amended.</a:t>
            </a:r>
            <a:endParaRPr lang="en-US" b="1" i="1" dirty="0"/>
          </a:p>
        </p:txBody>
      </p:sp>
    </p:spTree>
    <p:extLst>
      <p:ext uri="{BB962C8B-B14F-4D97-AF65-F5344CB8AC3E}">
        <p14:creationId xmlns:p14="http://schemas.microsoft.com/office/powerpoint/2010/main" val="300646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28122" y="0"/>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5B</a:t>
            </a: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3" name="TextBox 2">
            <a:extLst>
              <a:ext uri="{FF2B5EF4-FFF2-40B4-BE49-F238E27FC236}">
                <a16:creationId xmlns:a16="http://schemas.microsoft.com/office/drawing/2014/main" id="{64F9BEA6-829A-192D-230E-39F4146AF655}"/>
              </a:ext>
            </a:extLst>
          </p:cNvPr>
          <p:cNvSpPr txBox="1"/>
          <p:nvPr/>
        </p:nvSpPr>
        <p:spPr>
          <a:xfrm>
            <a:off x="694099" y="1079648"/>
            <a:ext cx="11183373" cy="5326073"/>
          </a:xfrm>
          <a:prstGeom prst="rect">
            <a:avLst/>
          </a:prstGeom>
          <a:noFill/>
        </p:spPr>
        <p:txBody>
          <a:bodyPr wrap="square" rtlCol="0">
            <a:spAutoFit/>
          </a:bodyPr>
          <a:lstStyle/>
          <a:p>
            <a:pPr marL="0" marR="0" algn="just">
              <a:lnSpc>
                <a:spcPct val="107000"/>
              </a:lnSpc>
              <a:spcBef>
                <a:spcPts val="0"/>
              </a:spcBef>
              <a:spcAft>
                <a:spcPts val="0"/>
              </a:spcAft>
            </a:pPr>
            <a:r>
              <a:rPr lang="en-US" sz="32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Recommendation of the City Manager that the Citizen Development and Enrichment Committee:</a:t>
            </a:r>
          </a:p>
          <a:p>
            <a:pPr marL="0" marR="0" algn="just">
              <a:lnSpc>
                <a:spcPct val="107000"/>
              </a:lnSpc>
              <a:spcBef>
                <a:spcPts val="0"/>
              </a:spcBef>
              <a:spcAft>
                <a:spcPts val="0"/>
              </a:spcAft>
            </a:pPr>
            <a:endParaRPr lang="en-US" sz="32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endParaRPr>
          </a:p>
          <a:p>
            <a:pPr marL="514350" marR="0" indent="-514350" algn="just">
              <a:lnSpc>
                <a:spcPct val="107000"/>
              </a:lnSpc>
              <a:spcBef>
                <a:spcPts val="0"/>
              </a:spcBef>
              <a:spcAft>
                <a:spcPts val="0"/>
              </a:spcAft>
              <a:buFont typeface="+mj-lt"/>
              <a:buAutoNum type="arabicPeriod"/>
            </a:pPr>
            <a:r>
              <a:rPr lang="en-US" sz="32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Review and Provide Direction on the Appropriated Resource Contributions to the Neighborhood Coordinated Seaside Ranchos Holiday Lights Display.</a:t>
            </a:r>
          </a:p>
          <a:p>
            <a:pPr marL="514350" marR="0" indent="-514350" algn="just">
              <a:lnSpc>
                <a:spcPct val="107000"/>
              </a:lnSpc>
              <a:spcBef>
                <a:spcPts val="0"/>
              </a:spcBef>
              <a:spcAft>
                <a:spcPts val="0"/>
              </a:spcAft>
              <a:buFont typeface="+mj-lt"/>
              <a:buAutoNum type="arabicPeriod"/>
            </a:pPr>
            <a:endParaRPr lang="en-US" sz="32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endParaRPr>
          </a:p>
          <a:p>
            <a:pPr marL="514350" marR="0" indent="-514350" algn="just">
              <a:lnSpc>
                <a:spcPct val="107000"/>
              </a:lnSpc>
              <a:spcBef>
                <a:spcPts val="0"/>
              </a:spcBef>
              <a:spcAft>
                <a:spcPts val="0"/>
              </a:spcAft>
              <a:buFont typeface="+mj-lt"/>
              <a:buAutoNum type="arabicPeriod"/>
            </a:pPr>
            <a:r>
              <a:rPr lang="en-US" sz="3200" b="1" dirty="0">
                <a:solidFill>
                  <a:srgbClr val="000000"/>
                </a:solidFill>
                <a:effectLst/>
                <a:latin typeface="Oswald" panose="02000303000000000000" pitchFamily="2" charset="0"/>
                <a:ea typeface="Times New Roman" panose="02020603050405020304" pitchFamily="18" charset="0"/>
                <a:cs typeface="Times New Roman" panose="02020603050405020304" pitchFamily="18" charset="0"/>
              </a:rPr>
              <a:t>Provide Direction to the Cottage Food Ordinance as it relates to the Neighborhood Coordinated Seaside Holiday Lights Display. </a:t>
            </a:r>
          </a:p>
        </p:txBody>
      </p:sp>
    </p:spTree>
    <p:extLst>
      <p:ext uri="{BB962C8B-B14F-4D97-AF65-F5344CB8AC3E}">
        <p14:creationId xmlns:p14="http://schemas.microsoft.com/office/powerpoint/2010/main" val="226797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71502" y="0"/>
            <a:ext cx="542049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  AGENDA</a:t>
            </a:r>
          </a:p>
        </p:txBody>
      </p:sp>
      <p:grpSp>
        <p:nvGrpSpPr>
          <p:cNvPr id="11" name="Group 10"/>
          <p:cNvGrpSpPr/>
          <p:nvPr/>
        </p:nvGrpSpPr>
        <p:grpSpPr>
          <a:xfrm>
            <a:off x="2778541" y="5272817"/>
            <a:ext cx="7411720" cy="92710"/>
            <a:chOff x="2568574" y="4262157"/>
            <a:chExt cx="7411720" cy="92710"/>
          </a:xfrm>
        </p:grpSpPr>
        <p:sp>
          <p:nvSpPr>
            <p:cNvPr id="12" name="Rectangle 11"/>
            <p:cNvSpPr/>
            <p:nvPr/>
          </p:nvSpPr>
          <p:spPr>
            <a:xfrm>
              <a:off x="2568574" y="4286287"/>
              <a:ext cx="629412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8771889" y="4262157"/>
              <a:ext cx="1208405" cy="92710"/>
            </a:xfrm>
            <a:prstGeom prst="rect">
              <a:avLst/>
            </a:prstGeom>
            <a:solidFill>
              <a:srgbClr val="1C6B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Subtitle 2">
            <a:extLst>
              <a:ext uri="{FF2B5EF4-FFF2-40B4-BE49-F238E27FC236}">
                <a16:creationId xmlns:a16="http://schemas.microsoft.com/office/drawing/2014/main" id="{DB55F5CC-415A-D64B-DFCA-FAE00CBB6A2C}"/>
              </a:ext>
            </a:extLst>
          </p:cNvPr>
          <p:cNvSpPr>
            <a:spLocks noGrp="1"/>
          </p:cNvSpPr>
          <p:nvPr>
            <p:ph type="subTitle" idx="1"/>
          </p:nvPr>
        </p:nvSpPr>
        <p:spPr>
          <a:xfrm>
            <a:off x="1776599" y="5464661"/>
            <a:ext cx="8413662" cy="408584"/>
          </a:xfrm>
        </p:spPr>
        <p:txBody>
          <a:bodyPr>
            <a:noAutofit/>
          </a:bodyPr>
          <a:lstStyle/>
          <a:p>
            <a:r>
              <a:rPr lang="en-US" sz="3600" spc="300" dirty="0">
                <a:solidFill>
                  <a:schemeClr val="tx1"/>
                </a:solidFill>
                <a:latin typeface="Oswald Regular" panose="02000503000000000000" pitchFamily="2" charset="0"/>
              </a:rPr>
              <a:t>MAY 1</a:t>
            </a:r>
            <a:r>
              <a:rPr lang="es-MX" sz="3600" spc="300" dirty="0">
                <a:solidFill>
                  <a:schemeClr val="tx1"/>
                </a:solidFill>
                <a:latin typeface="Oswald Regular" panose="02000503000000000000" pitchFamily="2" charset="0"/>
              </a:rPr>
              <a:t>5,</a:t>
            </a:r>
            <a:r>
              <a:rPr lang="en-US" sz="3600" spc="300" dirty="0">
                <a:solidFill>
                  <a:schemeClr val="tx1"/>
                </a:solidFill>
                <a:latin typeface="Oswald Regular" panose="02000503000000000000" pitchFamily="2" charset="0"/>
              </a:rPr>
              <a:t> 202</a:t>
            </a:r>
            <a:r>
              <a:rPr lang="es-MX" sz="3600" spc="300" dirty="0">
                <a:solidFill>
                  <a:schemeClr val="tx1"/>
                </a:solidFill>
                <a:latin typeface="Oswald Regular" panose="02000503000000000000" pitchFamily="2" charset="0"/>
              </a:rPr>
              <a:t>4</a:t>
            </a:r>
            <a:endParaRPr lang="en-US" sz="3600" spc="300" dirty="0">
              <a:solidFill>
                <a:schemeClr val="tx1"/>
              </a:solidFill>
              <a:latin typeface="Oswald Regular" panose="02000503000000000000" pitchFamily="2" charset="0"/>
            </a:endParaRP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6" name="TextBox 5">
            <a:extLst>
              <a:ext uri="{FF2B5EF4-FFF2-40B4-BE49-F238E27FC236}">
                <a16:creationId xmlns:a16="http://schemas.microsoft.com/office/drawing/2014/main" id="{D7CF33BD-2B2A-FB70-080F-6FD5A548132D}"/>
              </a:ext>
            </a:extLst>
          </p:cNvPr>
          <p:cNvSpPr txBox="1"/>
          <p:nvPr/>
        </p:nvSpPr>
        <p:spPr>
          <a:xfrm>
            <a:off x="1532238" y="927481"/>
            <a:ext cx="5851483" cy="5016758"/>
          </a:xfrm>
          <a:prstGeom prst="rect">
            <a:avLst/>
          </a:prstGeom>
          <a:noFill/>
        </p:spPr>
        <p:txBody>
          <a:bodyPr wrap="square" rtlCol="0">
            <a:spAutoFit/>
          </a:bodyPr>
          <a:lstStyle/>
          <a:p>
            <a:pPr marL="857250" indent="-857250">
              <a:buAutoNum type="romanUcPeriod"/>
            </a:pPr>
            <a:r>
              <a:rPr lang="en-US" sz="4000" dirty="0">
                <a:solidFill>
                  <a:srgbClr val="1A6BB5"/>
                </a:solidFill>
                <a:latin typeface="Oswald Regular" panose="00000500000000000000" pitchFamily="2" charset="0"/>
              </a:rPr>
              <a:t>Call Meeting to Order</a:t>
            </a:r>
          </a:p>
          <a:p>
            <a:pPr marL="857250" indent="-857250">
              <a:buAutoNum type="romanUcPeriod"/>
            </a:pPr>
            <a:r>
              <a:rPr lang="en-US" sz="4000" dirty="0">
                <a:solidFill>
                  <a:srgbClr val="1A6BB5"/>
                </a:solidFill>
                <a:latin typeface="Oswald Regular" panose="00000500000000000000" pitchFamily="2" charset="0"/>
              </a:rPr>
              <a:t>Roll Call</a:t>
            </a:r>
          </a:p>
          <a:p>
            <a:pPr marL="857250" indent="-857250">
              <a:buAutoNum type="romanUcPeriod"/>
            </a:pPr>
            <a:r>
              <a:rPr lang="en-US" sz="4000" dirty="0">
                <a:solidFill>
                  <a:srgbClr val="1A6BB5"/>
                </a:solidFill>
                <a:latin typeface="Oswald Regular" panose="00000500000000000000" pitchFamily="2" charset="0"/>
              </a:rPr>
              <a:t>Flag Salute</a:t>
            </a:r>
          </a:p>
          <a:p>
            <a:pPr marL="857250" indent="-857250">
              <a:buAutoNum type="romanUcPeriod"/>
            </a:pPr>
            <a:r>
              <a:rPr lang="en-US" sz="4000" dirty="0">
                <a:solidFill>
                  <a:srgbClr val="1A6BB5"/>
                </a:solidFill>
                <a:latin typeface="Oswald Regular" panose="00000500000000000000" pitchFamily="2" charset="0"/>
              </a:rPr>
              <a:t>Welcome &amp; Introductions</a:t>
            </a:r>
          </a:p>
          <a:p>
            <a:pPr marL="857250" indent="-857250">
              <a:buAutoNum type="romanUcPeriod"/>
            </a:pPr>
            <a:r>
              <a:rPr lang="en-US" sz="4000" dirty="0">
                <a:solidFill>
                  <a:srgbClr val="1A6BB5"/>
                </a:solidFill>
                <a:latin typeface="Oswald Regular" panose="00000500000000000000" pitchFamily="2" charset="0"/>
              </a:rPr>
              <a:t>Items For Discussion</a:t>
            </a:r>
          </a:p>
          <a:p>
            <a:pPr marL="857250" indent="-857250">
              <a:buAutoNum type="romanUcPeriod"/>
            </a:pPr>
            <a:r>
              <a:rPr lang="en-US" sz="4000" dirty="0">
                <a:solidFill>
                  <a:srgbClr val="1A6BB5"/>
                </a:solidFill>
                <a:latin typeface="Oswald Regular" panose="00000500000000000000" pitchFamily="2" charset="0"/>
              </a:rPr>
              <a:t>Public Comment</a:t>
            </a:r>
          </a:p>
          <a:p>
            <a:pPr marL="857250" indent="-857250">
              <a:buAutoNum type="romanUcPeriod"/>
            </a:pPr>
            <a:r>
              <a:rPr lang="en-US" sz="4000" dirty="0">
                <a:solidFill>
                  <a:srgbClr val="1A6BB5"/>
                </a:solidFill>
                <a:latin typeface="Oswald Regular" panose="00000500000000000000" pitchFamily="2" charset="0"/>
              </a:rPr>
              <a:t>Closing Remarks</a:t>
            </a:r>
          </a:p>
          <a:p>
            <a:pPr marL="857250" indent="-857250">
              <a:buAutoNum type="romanUcPeriod"/>
            </a:pPr>
            <a:r>
              <a:rPr lang="en-US" sz="4000" dirty="0">
                <a:solidFill>
                  <a:srgbClr val="1A6BB5"/>
                </a:solidFill>
                <a:latin typeface="Oswald Regular" panose="00000500000000000000" pitchFamily="2" charset="0"/>
              </a:rPr>
              <a:t>Adjournment</a:t>
            </a:r>
          </a:p>
        </p:txBody>
      </p:sp>
    </p:spTree>
    <p:extLst>
      <p:ext uri="{BB962C8B-B14F-4D97-AF65-F5344CB8AC3E}">
        <p14:creationId xmlns:p14="http://schemas.microsoft.com/office/powerpoint/2010/main" val="218420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E8EDAF-7FEE-05D5-C8F8-A429D591579B}"/>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513137" y="0"/>
            <a:ext cx="11677137" cy="6855940"/>
          </a:xfrm>
          <a:prstGeom prst="rect">
            <a:avLst/>
          </a:prstGeom>
        </p:spPr>
      </p:pic>
      <p:sp>
        <p:nvSpPr>
          <p:cNvPr id="9" name="Rectangle 8"/>
          <p:cNvSpPr/>
          <p:nvPr/>
        </p:nvSpPr>
        <p:spPr>
          <a:xfrm>
            <a:off x="4631998" y="0"/>
            <a:ext cx="7558276"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4120587" y="-116"/>
            <a:ext cx="8466108"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VI. PUBLIC COMMENT</a:t>
            </a:r>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3"/>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Tree>
    <p:extLst>
      <p:ext uri="{BB962C8B-B14F-4D97-AF65-F5344CB8AC3E}">
        <p14:creationId xmlns:p14="http://schemas.microsoft.com/office/powerpoint/2010/main" val="4049863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E8EDAF-7FEE-05D5-C8F8-A429D59157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3136" y="-117"/>
            <a:ext cx="11678863" cy="7785909"/>
          </a:xfrm>
          <a:prstGeom prst="rect">
            <a:avLst/>
          </a:prstGeom>
        </p:spPr>
      </p:pic>
      <p:sp>
        <p:nvSpPr>
          <p:cNvPr id="9" name="Rectangle 8"/>
          <p:cNvSpPr/>
          <p:nvPr/>
        </p:nvSpPr>
        <p:spPr>
          <a:xfrm>
            <a:off x="4631998" y="0"/>
            <a:ext cx="7558276"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4120587" y="-116"/>
            <a:ext cx="8466108"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VII. CLOSING REMARKS</a:t>
            </a:r>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3"/>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Tree>
    <p:extLst>
      <p:ext uri="{BB962C8B-B14F-4D97-AF65-F5344CB8AC3E}">
        <p14:creationId xmlns:p14="http://schemas.microsoft.com/office/powerpoint/2010/main" val="1872436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71502" y="0"/>
            <a:ext cx="5420497" cy="109689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latin typeface="Oswald Regular" panose="00000500000000000000" pitchFamily="2" charset="0"/>
              </a:rPr>
              <a:t>VIII. ADJOURNMENT</a:t>
            </a:r>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chemeClr val="bg1"/>
              </a:solidFill>
              <a:latin typeface="Oswald" panose="00000500000000000000" pitchFamily="2" charset="0"/>
            </a:endParaRP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pic>
        <p:nvPicPr>
          <p:cNvPr id="2" name="Picture 4" descr="A picture containing timeline&#10;&#10;Description automatically generated">
            <a:extLst>
              <a:ext uri="{FF2B5EF4-FFF2-40B4-BE49-F238E27FC236}">
                <a16:creationId xmlns:a16="http://schemas.microsoft.com/office/drawing/2014/main" id="{991E5995-CF42-460A-26FB-3C233F0A8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83" t="6537" b="4827"/>
          <a:stretch/>
        </p:blipFill>
        <p:spPr bwMode="auto">
          <a:xfrm>
            <a:off x="655216" y="1222156"/>
            <a:ext cx="8970643" cy="549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22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71502" y="0"/>
            <a:ext cx="542049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II. ROLL CALL</a:t>
            </a:r>
          </a:p>
        </p:txBody>
      </p:sp>
      <p:grpSp>
        <p:nvGrpSpPr>
          <p:cNvPr id="11" name="Group 10"/>
          <p:cNvGrpSpPr/>
          <p:nvPr/>
        </p:nvGrpSpPr>
        <p:grpSpPr>
          <a:xfrm>
            <a:off x="2778541" y="5272817"/>
            <a:ext cx="7411720" cy="92710"/>
            <a:chOff x="2568574" y="4262157"/>
            <a:chExt cx="7411720" cy="92710"/>
          </a:xfrm>
        </p:grpSpPr>
        <p:sp>
          <p:nvSpPr>
            <p:cNvPr id="12" name="Rectangle 11"/>
            <p:cNvSpPr/>
            <p:nvPr/>
          </p:nvSpPr>
          <p:spPr>
            <a:xfrm>
              <a:off x="2568574" y="4286287"/>
              <a:ext cx="629412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8771889" y="4262157"/>
              <a:ext cx="1208405" cy="92710"/>
            </a:xfrm>
            <a:prstGeom prst="rect">
              <a:avLst/>
            </a:prstGeom>
            <a:solidFill>
              <a:srgbClr val="1C6B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Subtitle 2">
            <a:extLst>
              <a:ext uri="{FF2B5EF4-FFF2-40B4-BE49-F238E27FC236}">
                <a16:creationId xmlns:a16="http://schemas.microsoft.com/office/drawing/2014/main" id="{DB55F5CC-415A-D64B-DFCA-FAE00CBB6A2C}"/>
              </a:ext>
            </a:extLst>
          </p:cNvPr>
          <p:cNvSpPr>
            <a:spLocks noGrp="1"/>
          </p:cNvSpPr>
          <p:nvPr>
            <p:ph type="subTitle" idx="1"/>
          </p:nvPr>
        </p:nvSpPr>
        <p:spPr>
          <a:xfrm>
            <a:off x="1776599" y="5464661"/>
            <a:ext cx="8413662" cy="408584"/>
          </a:xfrm>
        </p:spPr>
        <p:txBody>
          <a:bodyPr>
            <a:noAutofit/>
          </a:bodyPr>
          <a:lstStyle/>
          <a:p>
            <a:r>
              <a:rPr lang="en-US" sz="3600" spc="300" dirty="0">
                <a:solidFill>
                  <a:schemeClr val="tx1"/>
                </a:solidFill>
                <a:latin typeface="Oswald Regular" panose="02000503000000000000" pitchFamily="2" charset="0"/>
              </a:rPr>
              <a:t>MAY 1</a:t>
            </a:r>
            <a:r>
              <a:rPr lang="es-MX" sz="3600" spc="300" dirty="0">
                <a:solidFill>
                  <a:schemeClr val="tx1"/>
                </a:solidFill>
                <a:latin typeface="Oswald Regular" panose="02000503000000000000" pitchFamily="2" charset="0"/>
              </a:rPr>
              <a:t>5</a:t>
            </a:r>
            <a:r>
              <a:rPr lang="en-US" sz="3600" spc="300" dirty="0">
                <a:solidFill>
                  <a:schemeClr val="tx1"/>
                </a:solidFill>
                <a:latin typeface="Oswald Regular" panose="02000503000000000000" pitchFamily="2" charset="0"/>
              </a:rPr>
              <a:t>, </a:t>
            </a:r>
            <a:r>
              <a:rPr lang="es-MX" sz="3600" spc="300" dirty="0">
                <a:solidFill>
                  <a:schemeClr val="tx1"/>
                </a:solidFill>
                <a:latin typeface="Oswald Regular" panose="02000503000000000000" pitchFamily="2" charset="0"/>
              </a:rPr>
              <a:t>2024</a:t>
            </a:r>
            <a:endParaRPr lang="en-US" sz="3600" spc="300" dirty="0">
              <a:solidFill>
                <a:schemeClr val="tx1"/>
              </a:solidFill>
              <a:latin typeface="Oswald Regular" panose="02000503000000000000" pitchFamily="2" charset="0"/>
            </a:endParaRP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pic>
        <p:nvPicPr>
          <p:cNvPr id="2" name="Picture 2">
            <a:extLst>
              <a:ext uri="{FF2B5EF4-FFF2-40B4-BE49-F238E27FC236}">
                <a16:creationId xmlns:a16="http://schemas.microsoft.com/office/drawing/2014/main" id="{6B703EC1-8812-86F9-4637-66A0EA49D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878" y="1352438"/>
            <a:ext cx="5276378" cy="394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90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71502" y="0"/>
            <a:ext cx="542049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III. FLAG SALUTE</a:t>
            </a:r>
          </a:p>
        </p:txBody>
      </p:sp>
      <p:grpSp>
        <p:nvGrpSpPr>
          <p:cNvPr id="11" name="Group 10"/>
          <p:cNvGrpSpPr/>
          <p:nvPr/>
        </p:nvGrpSpPr>
        <p:grpSpPr>
          <a:xfrm>
            <a:off x="2778541" y="5272817"/>
            <a:ext cx="7411720" cy="92710"/>
            <a:chOff x="2568574" y="4262157"/>
            <a:chExt cx="7411720" cy="92710"/>
          </a:xfrm>
        </p:grpSpPr>
        <p:sp>
          <p:nvSpPr>
            <p:cNvPr id="12" name="Rectangle 11"/>
            <p:cNvSpPr/>
            <p:nvPr/>
          </p:nvSpPr>
          <p:spPr>
            <a:xfrm>
              <a:off x="2568574" y="4286287"/>
              <a:ext cx="629412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8771889" y="4262157"/>
              <a:ext cx="1208405" cy="92710"/>
            </a:xfrm>
            <a:prstGeom prst="rect">
              <a:avLst/>
            </a:prstGeom>
            <a:solidFill>
              <a:srgbClr val="1C6B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Subtitle 2">
            <a:extLst>
              <a:ext uri="{FF2B5EF4-FFF2-40B4-BE49-F238E27FC236}">
                <a16:creationId xmlns:a16="http://schemas.microsoft.com/office/drawing/2014/main" id="{DB55F5CC-415A-D64B-DFCA-FAE00CBB6A2C}"/>
              </a:ext>
            </a:extLst>
          </p:cNvPr>
          <p:cNvSpPr>
            <a:spLocks noGrp="1"/>
          </p:cNvSpPr>
          <p:nvPr>
            <p:ph type="subTitle" idx="1"/>
          </p:nvPr>
        </p:nvSpPr>
        <p:spPr>
          <a:xfrm>
            <a:off x="1776599" y="5464661"/>
            <a:ext cx="8413662" cy="408584"/>
          </a:xfrm>
        </p:spPr>
        <p:txBody>
          <a:bodyPr>
            <a:noAutofit/>
          </a:bodyPr>
          <a:lstStyle/>
          <a:p>
            <a:r>
              <a:rPr lang="en-US" sz="3600" spc="300" dirty="0">
                <a:solidFill>
                  <a:schemeClr val="tx1"/>
                </a:solidFill>
                <a:latin typeface="Oswald Regular" panose="02000503000000000000" pitchFamily="2" charset="0"/>
              </a:rPr>
              <a:t>MAY 1</a:t>
            </a:r>
            <a:r>
              <a:rPr lang="es-MX" sz="3600" spc="300" dirty="0">
                <a:solidFill>
                  <a:schemeClr val="tx1"/>
                </a:solidFill>
                <a:latin typeface="Oswald Regular" panose="02000503000000000000" pitchFamily="2" charset="0"/>
              </a:rPr>
              <a:t>5,</a:t>
            </a:r>
            <a:r>
              <a:rPr lang="en-US" sz="3600" spc="300" dirty="0">
                <a:solidFill>
                  <a:schemeClr val="tx1"/>
                </a:solidFill>
                <a:latin typeface="Oswald Regular" panose="02000503000000000000" pitchFamily="2" charset="0"/>
              </a:rPr>
              <a:t> </a:t>
            </a:r>
            <a:r>
              <a:rPr lang="es-MX" sz="3600" spc="300" dirty="0">
                <a:solidFill>
                  <a:schemeClr val="tx1"/>
                </a:solidFill>
                <a:latin typeface="Oswald Regular" panose="02000503000000000000" pitchFamily="2" charset="0"/>
              </a:rPr>
              <a:t>2024</a:t>
            </a:r>
            <a:endParaRPr lang="en-US" sz="3600" spc="300" dirty="0">
              <a:solidFill>
                <a:schemeClr val="tx1"/>
              </a:solidFill>
              <a:latin typeface="Oswald Regular" panose="02000503000000000000" pitchFamily="2" charset="0"/>
            </a:endParaRP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pic>
        <p:nvPicPr>
          <p:cNvPr id="3" name="Picture 2" descr="VIPPER American Flag 3x5 FT Outdoor - USA Heavy Duty Nylon US Flags with  Embroidered Stars, Sewn Stripes and Brass Grommets - Walmart.com">
            <a:extLst>
              <a:ext uri="{FF2B5EF4-FFF2-40B4-BE49-F238E27FC236}">
                <a16:creationId xmlns:a16="http://schemas.microsoft.com/office/drawing/2014/main" id="{D2C29574-AF83-FB35-252D-5183BAD98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307" y="1499403"/>
            <a:ext cx="5185279" cy="361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4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shore, cloud&#10;&#10;Description automatically generated">
            <a:extLst>
              <a:ext uri="{FF2B5EF4-FFF2-40B4-BE49-F238E27FC236}">
                <a16:creationId xmlns:a16="http://schemas.microsoft.com/office/drawing/2014/main" id="{1AE8EDAF-7FEE-05D5-C8F8-A429D5915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 y="0"/>
            <a:ext cx="12190274" cy="6855940"/>
          </a:xfrm>
          <a:prstGeom prst="rect">
            <a:avLst/>
          </a:prstGeom>
        </p:spPr>
      </p:pic>
      <p:sp>
        <p:nvSpPr>
          <p:cNvPr id="9" name="Rectangle 8"/>
          <p:cNvSpPr/>
          <p:nvPr/>
        </p:nvSpPr>
        <p:spPr>
          <a:xfrm>
            <a:off x="3546389" y="0"/>
            <a:ext cx="8643885"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3149966" y="-116"/>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IV. WELCOME &amp; INTRODUCTIONS</a:t>
            </a:r>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3"/>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Tree>
    <p:extLst>
      <p:ext uri="{BB962C8B-B14F-4D97-AF65-F5344CB8AC3E}">
        <p14:creationId xmlns:p14="http://schemas.microsoft.com/office/powerpoint/2010/main" val="139594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51731" y="0"/>
            <a:ext cx="6940268"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011591" y="-2286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V. ITEMS FOR DISCUSSION</a:t>
            </a:r>
          </a:p>
        </p:txBody>
      </p:sp>
      <p:grpSp>
        <p:nvGrpSpPr>
          <p:cNvPr id="11" name="Group 10"/>
          <p:cNvGrpSpPr/>
          <p:nvPr/>
        </p:nvGrpSpPr>
        <p:grpSpPr>
          <a:xfrm>
            <a:off x="2778541" y="5272817"/>
            <a:ext cx="7411720" cy="92710"/>
            <a:chOff x="2568574" y="4262157"/>
            <a:chExt cx="7411720" cy="92710"/>
          </a:xfrm>
        </p:grpSpPr>
        <p:sp>
          <p:nvSpPr>
            <p:cNvPr id="12" name="Rectangle 11"/>
            <p:cNvSpPr/>
            <p:nvPr/>
          </p:nvSpPr>
          <p:spPr>
            <a:xfrm>
              <a:off x="2568574" y="4286287"/>
              <a:ext cx="629412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8771889" y="4262157"/>
              <a:ext cx="1208405" cy="92710"/>
            </a:xfrm>
            <a:prstGeom prst="rect">
              <a:avLst/>
            </a:prstGeom>
            <a:solidFill>
              <a:srgbClr val="1C6B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Subtitle 2">
            <a:extLst>
              <a:ext uri="{FF2B5EF4-FFF2-40B4-BE49-F238E27FC236}">
                <a16:creationId xmlns:a16="http://schemas.microsoft.com/office/drawing/2014/main" id="{DB55F5CC-415A-D64B-DFCA-FAE00CBB6A2C}"/>
              </a:ext>
            </a:extLst>
          </p:cNvPr>
          <p:cNvSpPr>
            <a:spLocks noGrp="1"/>
          </p:cNvSpPr>
          <p:nvPr>
            <p:ph type="subTitle" idx="1"/>
          </p:nvPr>
        </p:nvSpPr>
        <p:spPr>
          <a:xfrm>
            <a:off x="1776599" y="5464661"/>
            <a:ext cx="8413662" cy="408584"/>
          </a:xfrm>
        </p:spPr>
        <p:txBody>
          <a:bodyPr>
            <a:noAutofit/>
          </a:bodyPr>
          <a:lstStyle/>
          <a:p>
            <a:r>
              <a:rPr lang="en-US" sz="3600" spc="300" dirty="0">
                <a:solidFill>
                  <a:schemeClr val="tx1"/>
                </a:solidFill>
                <a:latin typeface="Oswald Regular" panose="02000503000000000000" pitchFamily="2" charset="0"/>
              </a:rPr>
              <a:t>MAY 1</a:t>
            </a:r>
            <a:r>
              <a:rPr lang="es-MX" sz="3600" spc="300" dirty="0">
                <a:solidFill>
                  <a:schemeClr val="tx1"/>
                </a:solidFill>
                <a:latin typeface="Oswald Regular" panose="02000503000000000000" pitchFamily="2" charset="0"/>
              </a:rPr>
              <a:t>5</a:t>
            </a:r>
            <a:r>
              <a:rPr lang="en-US" sz="3600" spc="300" dirty="0">
                <a:solidFill>
                  <a:schemeClr val="tx1"/>
                </a:solidFill>
                <a:latin typeface="Oswald Regular" panose="02000503000000000000" pitchFamily="2" charset="0"/>
              </a:rPr>
              <a:t>, 202</a:t>
            </a:r>
            <a:r>
              <a:rPr lang="es-MX" sz="3600" spc="300" dirty="0">
                <a:solidFill>
                  <a:schemeClr val="tx1"/>
                </a:solidFill>
                <a:latin typeface="Oswald Regular" panose="02000503000000000000" pitchFamily="2" charset="0"/>
              </a:rPr>
              <a:t>4</a:t>
            </a:r>
            <a:endParaRPr lang="en-US" sz="3600" spc="300" dirty="0">
              <a:solidFill>
                <a:schemeClr val="tx1"/>
              </a:solidFill>
              <a:latin typeface="Oswald Regular" panose="02000503000000000000" pitchFamily="2" charset="0"/>
            </a:endParaRP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4" name="Rectangle 3">
            <a:extLst>
              <a:ext uri="{FF2B5EF4-FFF2-40B4-BE49-F238E27FC236}">
                <a16:creationId xmlns:a16="http://schemas.microsoft.com/office/drawing/2014/main" id="{412BC0EB-A5B5-4B39-A2B5-5BC335E82880}"/>
              </a:ext>
            </a:extLst>
          </p:cNvPr>
          <p:cNvSpPr/>
          <p:nvPr/>
        </p:nvSpPr>
        <p:spPr>
          <a:xfrm>
            <a:off x="1040792" y="1187683"/>
            <a:ext cx="9436729" cy="4154984"/>
          </a:xfrm>
          <a:prstGeom prst="rect">
            <a:avLst/>
          </a:prstGeom>
        </p:spPr>
        <p:txBody>
          <a:bodyPr wrap="square">
            <a:spAutoFit/>
          </a:bodyPr>
          <a:lstStyle/>
          <a:p>
            <a:r>
              <a:rPr lang="en-US" sz="44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rPr>
              <a:t>Item 5</a:t>
            </a:r>
            <a:r>
              <a:rPr lang="es-MX" sz="44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rPr>
              <a:t>a</a:t>
            </a:r>
          </a:p>
          <a:p>
            <a:endParaRPr lang="en-US" sz="44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endParaRPr>
          </a:p>
          <a:p>
            <a:r>
              <a:rPr lang="en-US" sz="44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rPr>
              <a:t>COMMUNITY SERVICES – APPROVE CONCEPTUAL FLOAT DESIGN FOR THE 202</a:t>
            </a:r>
            <a:r>
              <a:rPr lang="es-MX" sz="44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rPr>
              <a:t>5</a:t>
            </a:r>
            <a:r>
              <a:rPr lang="en-US" sz="44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rPr>
              <a:t> PASADENA TOURNAMENT OF ROSES PARADE. </a:t>
            </a:r>
          </a:p>
          <a:p>
            <a:pPr algn="ctr"/>
            <a:endParaRPr lang="en-US" sz="4400" b="1" cap="all" dirty="0">
              <a:solidFill>
                <a:srgbClr val="C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87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pic>
        <p:nvPicPr>
          <p:cNvPr id="3" name="Picture 2">
            <a:extLst>
              <a:ext uri="{FF2B5EF4-FFF2-40B4-BE49-F238E27FC236}">
                <a16:creationId xmlns:a16="http://schemas.microsoft.com/office/drawing/2014/main" id="{8F777F3E-B61C-5008-FEA7-F342DF4DC40A}"/>
              </a:ext>
            </a:extLst>
          </p:cNvPr>
          <p:cNvPicPr>
            <a:picLocks noChangeAspect="1"/>
          </p:cNvPicPr>
          <p:nvPr/>
        </p:nvPicPr>
        <p:blipFill rotWithShape="1">
          <a:blip r:embed="rId3"/>
          <a:srcRect r="7445"/>
          <a:stretch/>
        </p:blipFill>
        <p:spPr>
          <a:xfrm rot="5400000">
            <a:off x="1766908" y="-1349704"/>
            <a:ext cx="6853881" cy="9436729"/>
          </a:xfrm>
          <a:prstGeom prst="rect">
            <a:avLst/>
          </a:prstGeom>
        </p:spPr>
      </p:pic>
      <p:sp>
        <p:nvSpPr>
          <p:cNvPr id="9" name="Rectangle 8"/>
          <p:cNvSpPr/>
          <p:nvPr/>
        </p:nvSpPr>
        <p:spPr>
          <a:xfrm>
            <a:off x="6528123" y="-116557"/>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5A</a:t>
            </a:r>
          </a:p>
        </p:txBody>
      </p:sp>
    </p:spTree>
    <p:extLst>
      <p:ext uri="{BB962C8B-B14F-4D97-AF65-F5344CB8AC3E}">
        <p14:creationId xmlns:p14="http://schemas.microsoft.com/office/powerpoint/2010/main" val="15437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pic>
        <p:nvPicPr>
          <p:cNvPr id="2" name="Picture 1">
            <a:extLst>
              <a:ext uri="{FF2B5EF4-FFF2-40B4-BE49-F238E27FC236}">
                <a16:creationId xmlns:a16="http://schemas.microsoft.com/office/drawing/2014/main" id="{6E79ABB4-8B9C-73AE-8358-27F711DC5FB3}"/>
              </a:ext>
            </a:extLst>
          </p:cNvPr>
          <p:cNvPicPr>
            <a:picLocks noChangeAspect="1"/>
          </p:cNvPicPr>
          <p:nvPr/>
        </p:nvPicPr>
        <p:blipFill rotWithShape="1">
          <a:blip r:embed="rId3"/>
          <a:srcRect r="10285"/>
          <a:stretch/>
        </p:blipFill>
        <p:spPr>
          <a:xfrm rot="5400000">
            <a:off x="2415671" y="-1257909"/>
            <a:ext cx="6790968" cy="9436731"/>
          </a:xfrm>
          <a:prstGeom prst="rect">
            <a:avLst/>
          </a:prstGeom>
        </p:spPr>
      </p:pic>
      <p:sp>
        <p:nvSpPr>
          <p:cNvPr id="9" name="Rectangle 8"/>
          <p:cNvSpPr/>
          <p:nvPr/>
        </p:nvSpPr>
        <p:spPr>
          <a:xfrm>
            <a:off x="6384318" y="-8608"/>
            <a:ext cx="6049868" cy="1153226"/>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90887" y="-8608"/>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ITEM 5A</a:t>
            </a:r>
          </a:p>
        </p:txBody>
      </p:sp>
    </p:spTree>
    <p:extLst>
      <p:ext uri="{BB962C8B-B14F-4D97-AF65-F5344CB8AC3E}">
        <p14:creationId xmlns:p14="http://schemas.microsoft.com/office/powerpoint/2010/main" val="65754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28122" y="0"/>
            <a:ext cx="5663877" cy="1079648"/>
          </a:xfrm>
          <a:prstGeom prst="rect">
            <a:avLst/>
          </a:prstGeom>
          <a:solidFill>
            <a:srgbClr val="1A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04020" y="0"/>
            <a:ext cx="9436729" cy="105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latin typeface="Oswald" panose="00000500000000000000" pitchFamily="2" charset="0"/>
              </a:rPr>
              <a:t>V. ADMIN MATTERS</a:t>
            </a:r>
          </a:p>
        </p:txBody>
      </p:sp>
      <p:sp>
        <p:nvSpPr>
          <p:cNvPr id="14" name="Rectangle 13">
            <a:extLst>
              <a:ext uri="{FF2B5EF4-FFF2-40B4-BE49-F238E27FC236}">
                <a16:creationId xmlns:a16="http://schemas.microsoft.com/office/drawing/2014/main" id="{D9E3CB0F-0ECE-8B29-1F1B-56D525D39FF8}"/>
              </a:ext>
            </a:extLst>
          </p:cNvPr>
          <p:cNvSpPr/>
          <p:nvPr/>
        </p:nvSpPr>
        <p:spPr>
          <a:xfrm>
            <a:off x="0" y="0"/>
            <a:ext cx="13881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oT Side Banner.png">
            <a:extLst>
              <a:ext uri="{FF2B5EF4-FFF2-40B4-BE49-F238E27FC236}">
                <a16:creationId xmlns:a16="http://schemas.microsoft.com/office/drawing/2014/main" id="{16BBE052-95D5-C57B-9081-5E5DE5F08FE9}"/>
              </a:ext>
            </a:extLst>
          </p:cNvPr>
          <p:cNvPicPr>
            <a:picLocks noChangeAspect="1"/>
          </p:cNvPicPr>
          <p:nvPr/>
        </p:nvPicPr>
        <p:blipFill>
          <a:blip r:embed="rId2"/>
          <a:stretch>
            <a:fillRect/>
          </a:stretch>
        </p:blipFill>
        <p:spPr>
          <a:xfrm>
            <a:off x="1726" y="2059"/>
            <a:ext cx="511411" cy="6853881"/>
          </a:xfrm>
          <a:prstGeom prst="rect">
            <a:avLst/>
          </a:prstGeom>
        </p:spPr>
      </p:pic>
      <p:sp>
        <p:nvSpPr>
          <p:cNvPr id="17" name="TextBox 16"/>
          <p:cNvSpPr txBox="1"/>
          <p:nvPr/>
        </p:nvSpPr>
        <p:spPr>
          <a:xfrm rot="16200000">
            <a:off x="-968988" y="1994555"/>
            <a:ext cx="2594919" cy="369332"/>
          </a:xfrm>
          <a:prstGeom prst="rect">
            <a:avLst/>
          </a:prstGeom>
          <a:solidFill>
            <a:srgbClr val="1A6BB5"/>
          </a:solidFill>
        </p:spPr>
        <p:txBody>
          <a:bodyPr wrap="square" rtlCol="0">
            <a:spAutoFit/>
          </a:bodyPr>
          <a:lstStyle/>
          <a:p>
            <a:r>
              <a:rPr lang="en-US" dirty="0">
                <a:solidFill>
                  <a:schemeClr val="bg1"/>
                </a:solidFill>
                <a:latin typeface="Oswald" panose="00000500000000000000" pitchFamily="50" charset="0"/>
              </a:rPr>
              <a:t>C I T Y  O F  T O R </a:t>
            </a:r>
            <a:r>
              <a:rPr lang="en-US" dirty="0" err="1">
                <a:solidFill>
                  <a:schemeClr val="bg1"/>
                </a:solidFill>
                <a:latin typeface="Oswald" panose="00000500000000000000" pitchFamily="50" charset="0"/>
              </a:rPr>
              <a:t>R</a:t>
            </a:r>
            <a:r>
              <a:rPr lang="en-US" dirty="0">
                <a:solidFill>
                  <a:schemeClr val="bg1"/>
                </a:solidFill>
                <a:latin typeface="Oswald" panose="00000500000000000000" pitchFamily="50" charset="0"/>
              </a:rPr>
              <a:t> A N C E </a:t>
            </a:r>
          </a:p>
        </p:txBody>
      </p:sp>
      <p:sp>
        <p:nvSpPr>
          <p:cNvPr id="2" name="Rectangle 1">
            <a:extLst>
              <a:ext uri="{FF2B5EF4-FFF2-40B4-BE49-F238E27FC236}">
                <a16:creationId xmlns:a16="http://schemas.microsoft.com/office/drawing/2014/main" id="{FA2D1AF6-ECD6-3581-96AD-0988FEC3B7A9}"/>
              </a:ext>
            </a:extLst>
          </p:cNvPr>
          <p:cNvSpPr/>
          <p:nvPr/>
        </p:nvSpPr>
        <p:spPr>
          <a:xfrm>
            <a:off x="856527" y="257599"/>
            <a:ext cx="11191668" cy="6801862"/>
          </a:xfrm>
          <a:prstGeom prst="rect">
            <a:avLst/>
          </a:prstGeom>
        </p:spPr>
        <p:txBody>
          <a:bodyPr wrap="square">
            <a:spAutoFit/>
          </a:bodyPr>
          <a:lstStyle/>
          <a:p>
            <a:r>
              <a:rPr lang="en-US" sz="44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rPr>
              <a:t>ITEM 5B </a:t>
            </a:r>
          </a:p>
          <a:p>
            <a:endParaRPr lang="en-US" sz="32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endParaRPr>
          </a:p>
          <a:p>
            <a:r>
              <a:rPr lang="en-US" sz="32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rPr>
              <a:t>Recommendation of the City Manager that the Citizen Development and Enrichment Committee:</a:t>
            </a:r>
          </a:p>
          <a:p>
            <a:endParaRPr lang="en-US" sz="32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endParaRPr>
          </a:p>
          <a:p>
            <a:pPr marL="514350" indent="-514350">
              <a:buFont typeface="+mj-lt"/>
              <a:buAutoNum type="arabicPeriod"/>
            </a:pPr>
            <a:r>
              <a:rPr lang="en-US" sz="32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rPr>
              <a:t>Review and Provide Direction on the Appropriated Resource Contributions to the Neighborhood Coordinated Seaside Ranchos Holiday Lights Display.</a:t>
            </a:r>
          </a:p>
          <a:p>
            <a:pPr marL="514350" indent="-514350">
              <a:buFont typeface="+mj-lt"/>
              <a:buAutoNum type="arabicPeriod"/>
            </a:pPr>
            <a:endParaRPr lang="en-US" sz="32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endParaRPr>
          </a:p>
          <a:p>
            <a:pPr marL="514350" indent="-514350">
              <a:buFont typeface="+mj-lt"/>
              <a:buAutoNum type="arabicPeriod"/>
            </a:pPr>
            <a:r>
              <a:rPr lang="en-US" sz="3200" b="1" cap="all" dirty="0">
                <a:solidFill>
                  <a:srgbClr val="1A6BB5"/>
                </a:solidFill>
                <a:latin typeface="Oswald Regular" panose="00000500000000000000" pitchFamily="2" charset="0"/>
                <a:ea typeface="Times New Roman" panose="02020603050405020304" pitchFamily="18" charset="0"/>
                <a:cs typeface="Times New Roman" panose="02020603050405020304" pitchFamily="18" charset="0"/>
              </a:rPr>
              <a:t>Provide Direction to the Cottage Food Ordinance as it relates to the Neighborhood Coordinated Seaside Holiday Lights Display. </a:t>
            </a:r>
          </a:p>
          <a:p>
            <a:endParaRPr lang="en-US" sz="4400" b="1" cap="all" dirty="0">
              <a:solidFill>
                <a:srgbClr val="C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092321"/>
      </p:ext>
    </p:extLst>
  </p:cSld>
  <p:clrMapOvr>
    <a:masterClrMapping/>
  </p:clrMapOvr>
</p:sld>
</file>

<file path=ppt/theme/theme1.xml><?xml version="1.0" encoding="utf-8"?>
<a:theme xmlns:a="http://schemas.openxmlformats.org/drawingml/2006/main" name="Facet">
  <a:themeElements>
    <a:clrScheme name="Custom 21">
      <a:dk1>
        <a:srgbClr val="000000"/>
      </a:dk1>
      <a:lt1>
        <a:srgbClr val="FFFFFF"/>
      </a:lt1>
      <a:dk2>
        <a:srgbClr val="FFFFFF"/>
      </a:dk2>
      <a:lt2>
        <a:srgbClr val="ACCBF9"/>
      </a:lt2>
      <a:accent1>
        <a:srgbClr val="ACCBF9"/>
      </a:accent1>
      <a:accent2>
        <a:srgbClr val="FFFFFF"/>
      </a:accent2>
      <a:accent3>
        <a:srgbClr val="F2F2F2"/>
      </a:accent3>
      <a:accent4>
        <a:srgbClr val="F2F2F2"/>
      </a:accent4>
      <a:accent5>
        <a:srgbClr val="F2F2F2"/>
      </a:accent5>
      <a:accent6>
        <a:srgbClr val="ACCBF9"/>
      </a:accent6>
      <a:hlink>
        <a:srgbClr val="9454C3"/>
      </a:hlink>
      <a:folHlink>
        <a:srgbClr val="ACCBF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1850f8b-f8bd-4233-8541-f77d42d0def3">
      <UserInfo>
        <DisplayName>Gent, Zulma</DisplayName>
        <AccountId>28</AccountId>
        <AccountType/>
      </UserInfo>
      <UserInfo>
        <DisplayName>Imai, Gabriella</DisplayName>
        <AccountId>23</AccountId>
        <AccountType/>
      </UserInfo>
      <UserInfo>
        <DisplayName>Le, Jamie</DisplayName>
        <AccountId>45</AccountId>
        <AccountType/>
      </UserInfo>
      <UserInfo>
        <DisplayName>Dyer, Kendra</DisplayName>
        <AccountId>15</AccountId>
        <AccountType/>
      </UserInfo>
    </SharedWithUsers>
    <lcf76f155ced4ddcb4097134ff3c332f xmlns="850db224-358a-4235-89ce-91fb249bbec1">
      <Terms xmlns="http://schemas.microsoft.com/office/infopath/2007/PartnerControls"/>
    </lcf76f155ced4ddcb4097134ff3c332f>
    <TaxCatchAll xmlns="e1850f8b-f8bd-4233-8541-f77d42d0de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3A8FB46DEB3845821101DE1289E94C" ma:contentTypeVersion="14" ma:contentTypeDescription="Create a new document." ma:contentTypeScope="" ma:versionID="27992cd96b4661dcf864df075e823691">
  <xsd:schema xmlns:xsd="http://www.w3.org/2001/XMLSchema" xmlns:xs="http://www.w3.org/2001/XMLSchema" xmlns:p="http://schemas.microsoft.com/office/2006/metadata/properties" xmlns:ns2="850db224-358a-4235-89ce-91fb249bbec1" xmlns:ns3="e1850f8b-f8bd-4233-8541-f77d42d0def3" targetNamespace="http://schemas.microsoft.com/office/2006/metadata/properties" ma:root="true" ma:fieldsID="e99f06c8001fc24cd7bc9c6c58831e99" ns2:_="" ns3:_="">
    <xsd:import namespace="850db224-358a-4235-89ce-91fb249bbec1"/>
    <xsd:import namespace="e1850f8b-f8bd-4233-8541-f77d42d0de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db224-358a-4235-89ce-91fb249bbe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7e2df87-6a3b-4186-927b-0574fb61713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850f8b-f8bd-4233-8541-f77d42d0def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6e45a5-a7a2-43d7-b586-20963acb979c}" ma:internalName="TaxCatchAll" ma:showField="CatchAllData" ma:web="e1850f8b-f8bd-4233-8541-f77d42d0def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0524A5-014C-461D-A854-9624523AE27A}">
  <ds:schemaRefs>
    <ds:schemaRef ds:uri="http://schemas.microsoft.com/sharepoint/v3/contenttype/forms"/>
  </ds:schemaRefs>
</ds:datastoreItem>
</file>

<file path=customXml/itemProps2.xml><?xml version="1.0" encoding="utf-8"?>
<ds:datastoreItem xmlns:ds="http://schemas.openxmlformats.org/officeDocument/2006/customXml" ds:itemID="{2FC4B00B-02A3-4C8C-BF43-C0F3F18CBAF3}">
  <ds:schemaRefs>
    <ds:schemaRef ds:uri="37f00714-2c40-4b78-b7e4-af367c436548"/>
    <ds:schemaRef ds:uri="http://schemas.microsoft.com/office/2006/documentManagement/types"/>
    <ds:schemaRef ds:uri="http://schemas.microsoft.com/office/infopath/2007/PartnerControls"/>
    <ds:schemaRef ds:uri="726b9a4c-3c9d-4a96-a977-14902312ab22"/>
    <ds:schemaRef ds:uri="http://purl.org/dc/elements/1.1/"/>
    <ds:schemaRef ds:uri="http://schemas.openxmlformats.org/package/2006/metadata/core-properties"/>
    <ds:schemaRef ds:uri="http://purl.org/dc/dcmityp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285F1BEF-7ECC-48B4-9670-717CE274773C}"/>
</file>

<file path=docProps/app.xml><?xml version="1.0" encoding="utf-8"?>
<Properties xmlns="http://schemas.openxmlformats.org/officeDocument/2006/extended-properties" xmlns:vt="http://schemas.openxmlformats.org/officeDocument/2006/docPropsVTypes">
  <Template>Facet</Template>
  <TotalTime>5991</TotalTime>
  <Words>1109</Words>
  <Application>Microsoft Office PowerPoint</Application>
  <PresentationFormat>Widescreen</PresentationFormat>
  <Paragraphs>144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Oswald</vt:lpstr>
      <vt:lpstr>Oswald Regular</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Huizar</dc:creator>
  <cp:lastModifiedBy>Imai, Gabriella</cp:lastModifiedBy>
  <cp:revision>26</cp:revision>
  <cp:lastPrinted>2024-05-15T21:33:02Z</cp:lastPrinted>
  <dcterms:created xsi:type="dcterms:W3CDTF">2023-03-16T00:30:21Z</dcterms:created>
  <dcterms:modified xsi:type="dcterms:W3CDTF">2024-05-15T21:37:17Z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0x010100453A8FB46DEB3845821101DE1289E94C</vt:lpwstr>
  </property>
  <property fmtid="{D5CDD505-2E9C-101B-9397-08002B2CF9AE}" pid="3" name="Order">
    <vt:r8>281400</vt:r8>
  </property>
  <property fmtid="{D5CDD505-2E9C-101B-9397-08002B2CF9AE}" pid="4" name="MediaServiceImageTags">
    <vt:lpwstr/>
  </property>
</Properties>
</file>